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7" r:id="rId2"/>
    <p:sldId id="257" r:id="rId3"/>
    <p:sldId id="259" r:id="rId4"/>
    <p:sldId id="258" r:id="rId5"/>
    <p:sldId id="327" r:id="rId6"/>
    <p:sldId id="307" r:id="rId7"/>
    <p:sldId id="268" r:id="rId8"/>
    <p:sldId id="270" r:id="rId9"/>
    <p:sldId id="271" r:id="rId10"/>
    <p:sldId id="272" r:id="rId11"/>
    <p:sldId id="273" r:id="rId12"/>
    <p:sldId id="277" r:id="rId13"/>
    <p:sldId id="309" r:id="rId14"/>
    <p:sldId id="278" r:id="rId15"/>
    <p:sldId id="279" r:id="rId16"/>
    <p:sldId id="321" r:id="rId17"/>
    <p:sldId id="319" r:id="rId18"/>
    <p:sldId id="322" r:id="rId19"/>
    <p:sldId id="320" r:id="rId20"/>
    <p:sldId id="315" r:id="rId21"/>
    <p:sldId id="317" r:id="rId22"/>
    <p:sldId id="318" r:id="rId23"/>
    <p:sldId id="280" r:id="rId24"/>
    <p:sldId id="281" r:id="rId25"/>
    <p:sldId id="282" r:id="rId26"/>
    <p:sldId id="290" r:id="rId27"/>
    <p:sldId id="291" r:id="rId28"/>
    <p:sldId id="292" r:id="rId29"/>
    <p:sldId id="306" r:id="rId30"/>
    <p:sldId id="304" r:id="rId31"/>
    <p:sldId id="310" r:id="rId32"/>
    <p:sldId id="311" r:id="rId33"/>
    <p:sldId id="312" r:id="rId34"/>
    <p:sldId id="305" r:id="rId35"/>
  </p:sldIdLst>
  <p:sldSz cx="9144000" cy="6858000" type="screen4x3"/>
  <p:notesSz cx="6858000" cy="9144000"/>
  <p:defaultTextStyle>
    <a:defPPr>
      <a:defRPr lang="zh-CN"/>
    </a:defPPr>
    <a:lvl1pPr algn="l" rtl="0" fontAlgn="base">
      <a:spcBef>
        <a:spcPct val="0"/>
      </a:spcBef>
      <a:spcAft>
        <a:spcPct val="0"/>
      </a:spcAft>
      <a:defRPr sz="1600" kern="1200">
        <a:solidFill>
          <a:schemeClr val="tx1"/>
        </a:solidFill>
        <a:latin typeface="Arial" charset="0"/>
        <a:ea typeface="宋体" charset="-122"/>
        <a:cs typeface="+mn-cs"/>
      </a:defRPr>
    </a:lvl1pPr>
    <a:lvl2pPr marL="457200" algn="l" rtl="0" fontAlgn="base">
      <a:spcBef>
        <a:spcPct val="0"/>
      </a:spcBef>
      <a:spcAft>
        <a:spcPct val="0"/>
      </a:spcAft>
      <a:defRPr sz="1600" kern="1200">
        <a:solidFill>
          <a:schemeClr val="tx1"/>
        </a:solidFill>
        <a:latin typeface="Arial" charset="0"/>
        <a:ea typeface="宋体" charset="-122"/>
        <a:cs typeface="+mn-cs"/>
      </a:defRPr>
    </a:lvl2pPr>
    <a:lvl3pPr marL="914400" algn="l" rtl="0" fontAlgn="base">
      <a:spcBef>
        <a:spcPct val="0"/>
      </a:spcBef>
      <a:spcAft>
        <a:spcPct val="0"/>
      </a:spcAft>
      <a:defRPr sz="1600" kern="1200">
        <a:solidFill>
          <a:schemeClr val="tx1"/>
        </a:solidFill>
        <a:latin typeface="Arial" charset="0"/>
        <a:ea typeface="宋体" charset="-122"/>
        <a:cs typeface="+mn-cs"/>
      </a:defRPr>
    </a:lvl3pPr>
    <a:lvl4pPr marL="1371600" algn="l" rtl="0" fontAlgn="base">
      <a:spcBef>
        <a:spcPct val="0"/>
      </a:spcBef>
      <a:spcAft>
        <a:spcPct val="0"/>
      </a:spcAft>
      <a:defRPr sz="1600" kern="1200">
        <a:solidFill>
          <a:schemeClr val="tx1"/>
        </a:solidFill>
        <a:latin typeface="Arial" charset="0"/>
        <a:ea typeface="宋体" charset="-122"/>
        <a:cs typeface="+mn-cs"/>
      </a:defRPr>
    </a:lvl4pPr>
    <a:lvl5pPr marL="1828800" algn="l" rtl="0" fontAlgn="base">
      <a:spcBef>
        <a:spcPct val="0"/>
      </a:spcBef>
      <a:spcAft>
        <a:spcPct val="0"/>
      </a:spcAft>
      <a:defRPr sz="1600" kern="1200">
        <a:solidFill>
          <a:schemeClr val="tx1"/>
        </a:solidFill>
        <a:latin typeface="Arial" charset="0"/>
        <a:ea typeface="宋体" charset="-122"/>
        <a:cs typeface="+mn-cs"/>
      </a:defRPr>
    </a:lvl5pPr>
    <a:lvl6pPr marL="2286000" algn="l" defTabSz="914400" rtl="0" eaLnBrk="1" latinLnBrk="0" hangingPunct="1">
      <a:defRPr sz="1600" kern="1200">
        <a:solidFill>
          <a:schemeClr val="tx1"/>
        </a:solidFill>
        <a:latin typeface="Arial" charset="0"/>
        <a:ea typeface="宋体" charset="-122"/>
        <a:cs typeface="+mn-cs"/>
      </a:defRPr>
    </a:lvl6pPr>
    <a:lvl7pPr marL="2743200" algn="l" defTabSz="914400" rtl="0" eaLnBrk="1" latinLnBrk="0" hangingPunct="1">
      <a:defRPr sz="1600" kern="1200">
        <a:solidFill>
          <a:schemeClr val="tx1"/>
        </a:solidFill>
        <a:latin typeface="Arial" charset="0"/>
        <a:ea typeface="宋体" charset="-122"/>
        <a:cs typeface="+mn-cs"/>
      </a:defRPr>
    </a:lvl7pPr>
    <a:lvl8pPr marL="3200400" algn="l" defTabSz="914400" rtl="0" eaLnBrk="1" latinLnBrk="0" hangingPunct="1">
      <a:defRPr sz="1600" kern="1200">
        <a:solidFill>
          <a:schemeClr val="tx1"/>
        </a:solidFill>
        <a:latin typeface="Arial" charset="0"/>
        <a:ea typeface="宋体" charset="-122"/>
        <a:cs typeface="+mn-cs"/>
      </a:defRPr>
    </a:lvl8pPr>
    <a:lvl9pPr marL="3657600" algn="l" defTabSz="914400" rtl="0" eaLnBrk="1" latinLnBrk="0" hangingPunct="1">
      <a:defRPr sz="1600"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66"/>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6817" autoAdjust="0"/>
    <p:restoredTop sz="84561" autoAdjust="0"/>
  </p:normalViewPr>
  <p:slideViewPr>
    <p:cSldViewPr>
      <p:cViewPr>
        <p:scale>
          <a:sx n="70" d="100"/>
          <a:sy n="70" d="100"/>
        </p:scale>
        <p:origin x="-186" y="-2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18" Type="http://schemas.openxmlformats.org/officeDocument/2006/relationships/image" Target="../media/image18.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17" Type="http://schemas.openxmlformats.org/officeDocument/2006/relationships/image" Target="../media/image17.wmf"/><Relationship Id="rId2" Type="http://schemas.openxmlformats.org/officeDocument/2006/relationships/image" Target="../media/image25.wmf"/><Relationship Id="rId16" Type="http://schemas.openxmlformats.org/officeDocument/2006/relationships/image" Target="../media/image39.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5" Type="http://schemas.openxmlformats.org/officeDocument/2006/relationships/image" Target="../media/image3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2.wmf"/><Relationship Id="rId7" Type="http://schemas.openxmlformats.org/officeDocument/2006/relationships/image" Target="../media/image45.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4.wmf"/><Relationship Id="rId5" Type="http://schemas.openxmlformats.org/officeDocument/2006/relationships/image" Target="../media/image43.wmf"/><Relationship Id="rId10" Type="http://schemas.openxmlformats.org/officeDocument/2006/relationships/image" Target="../media/image48.wmf"/><Relationship Id="rId4" Type="http://schemas.openxmlformats.org/officeDocument/2006/relationships/image" Target="../media/image36.wmf"/><Relationship Id="rId9"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ea typeface="宋体" pitchFamily="2" charset="-122"/>
              </a:defRPr>
            </a:lvl1pPr>
          </a:lstStyle>
          <a:p>
            <a:pPr>
              <a:defRPr/>
            </a:pPr>
            <a:fld id="{C337B847-02FB-4398-B1A7-C3F58289B1C7}" type="datetimeFigureOut">
              <a:rPr lang="zh-CN" altLang="en-US"/>
              <a:pPr>
                <a:defRPr/>
              </a:pPr>
              <a:t>2011-4-14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ea typeface="宋体" pitchFamily="2" charset="-122"/>
              </a:defRPr>
            </a:lvl1pPr>
          </a:lstStyle>
          <a:p>
            <a:pPr>
              <a:defRPr/>
            </a:pPr>
            <a:fld id="{85552A29-10F3-4CED-8135-704FC8AC9E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266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EDCB880-92C2-4693-8B20-DF5FD4299483}" type="slidenum">
              <a:rPr lang="zh-CN" altLang="en-US">
                <a:ea typeface="宋体" charset="-122"/>
              </a:rPr>
              <a:pPr/>
              <a:t>2</a:t>
            </a:fld>
            <a:endParaRPr lang="en-US" altLang="zh-CN">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noFill/>
          <a:ln>
            <a:solidFill>
              <a:srgbClr val="000000"/>
            </a:solidFill>
            <a:miter lim="800000"/>
            <a:headEnd/>
            <a:tailEnd/>
          </a:ln>
        </p:spPr>
      </p:sp>
      <p:sp>
        <p:nvSpPr>
          <p:cNvPr id="296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solidFill>
                  <a:schemeClr val="bg1"/>
                </a:solidFill>
              </a:rPr>
              <a:t>在</a:t>
            </a:r>
            <a:r>
              <a:rPr lang="en-US" altLang="zh-CN" smtClean="0">
                <a:solidFill>
                  <a:schemeClr val="bg1"/>
                </a:solidFill>
              </a:rPr>
              <a:t>K-means</a:t>
            </a:r>
            <a:r>
              <a:rPr lang="zh-CN" altLang="en-US" smtClean="0">
                <a:solidFill>
                  <a:schemeClr val="bg1"/>
                </a:solidFill>
              </a:rPr>
              <a:t>算法运行前必须先指定聚类数目</a:t>
            </a:r>
            <a:r>
              <a:rPr lang="en-US" altLang="zh-CN" smtClean="0">
                <a:solidFill>
                  <a:schemeClr val="bg1"/>
                </a:solidFill>
              </a:rPr>
              <a:t>K</a:t>
            </a:r>
            <a:r>
              <a:rPr lang="zh-CN" altLang="en-US" smtClean="0">
                <a:solidFill>
                  <a:schemeClr val="bg1"/>
                </a:solidFill>
              </a:rPr>
              <a:t>和迭代次数或收敛条件，并指定</a:t>
            </a:r>
            <a:r>
              <a:rPr lang="en-US" altLang="zh-CN" smtClean="0">
                <a:solidFill>
                  <a:schemeClr val="bg1"/>
                </a:solidFill>
              </a:rPr>
              <a:t>K</a:t>
            </a:r>
            <a:r>
              <a:rPr lang="zh-CN" altLang="en-US" smtClean="0">
                <a:solidFill>
                  <a:schemeClr val="bg1"/>
                </a:solidFill>
              </a:rPr>
              <a:t>个初始聚类中心，根据一定的相似性度量准则，将每一条基因分配到最近或</a:t>
            </a:r>
            <a:r>
              <a:rPr lang="en-US" smtClean="0">
                <a:solidFill>
                  <a:schemeClr val="bg1"/>
                </a:solidFill>
                <a:ea typeface="宋体" charset="-122"/>
              </a:rPr>
              <a:t>“</a:t>
            </a:r>
            <a:r>
              <a:rPr lang="zh-CN" altLang="en-US" smtClean="0">
                <a:solidFill>
                  <a:schemeClr val="bg1"/>
                </a:solidFill>
              </a:rPr>
              <a:t>相似</a:t>
            </a:r>
            <a:r>
              <a:rPr lang="en-US" smtClean="0">
                <a:solidFill>
                  <a:schemeClr val="bg1"/>
                </a:solidFill>
                <a:ea typeface="宋体" charset="-122"/>
              </a:rPr>
              <a:t>”</a:t>
            </a:r>
            <a:r>
              <a:rPr lang="zh-CN" altLang="en-US" smtClean="0">
                <a:solidFill>
                  <a:schemeClr val="bg1"/>
                </a:solidFill>
              </a:rPr>
              <a:t>的聚类中心，形成类，然后以每一类的平均矢量作为这一类的聚类中心，重新分配，反复迭代直到类收敛或达到最大的迭代次数。</a:t>
            </a:r>
          </a:p>
          <a:p>
            <a:pPr>
              <a:spcBef>
                <a:spcPct val="0"/>
              </a:spcBef>
            </a:pPr>
            <a:endParaRPr lang="zh-CN" altLang="en-US" smtClean="0"/>
          </a:p>
        </p:txBody>
      </p:sp>
      <p:sp>
        <p:nvSpPr>
          <p:cNvPr id="296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78DCB8-5E6A-4982-B622-1E636E503405}" type="slidenum">
              <a:rPr lang="zh-CN" altLang="en-US">
                <a:ea typeface="宋体" charset="-122"/>
              </a:rPr>
              <a:pPr/>
              <a:t>3</a:t>
            </a:fld>
            <a:endParaRPr lang="en-US" altLang="zh-CN">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headEnd/>
            <a:tailEnd/>
          </a:ln>
        </p:spPr>
      </p:sp>
      <p:sp>
        <p:nvSpPr>
          <p:cNvPr id="317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 </a:t>
            </a:r>
            <a:r>
              <a:rPr lang="en-US" altLang="zh-CN" smtClean="0"/>
              <a:t>(</a:t>
            </a:r>
            <a:r>
              <a:rPr lang="zh-CN" altLang="en-US" smtClean="0"/>
              <a:t>算法第一步为每个聚类确定一个初始聚类中心，这样，就有</a:t>
            </a:r>
            <a:r>
              <a:rPr lang="en-US" altLang="zh-CN" smtClean="0"/>
              <a:t>K</a:t>
            </a:r>
            <a:r>
              <a:rPr lang="zh-CN" altLang="en-US" smtClean="0"/>
              <a:t>个初始聚类中心。</a:t>
            </a:r>
            <a:r>
              <a:rPr lang="en-US" altLang="zh-CN" smtClean="0"/>
              <a:t>)</a:t>
            </a:r>
          </a:p>
          <a:p>
            <a:pPr>
              <a:spcBef>
                <a:spcPct val="0"/>
              </a:spcBef>
            </a:pPr>
            <a:r>
              <a:rPr lang="zh-CN" altLang="en-US" smtClean="0"/>
              <a:t> </a:t>
            </a:r>
            <a:r>
              <a:rPr lang="en-US" altLang="zh-CN" smtClean="0"/>
              <a:t>(K-</a:t>
            </a:r>
            <a:r>
              <a:rPr lang="zh-CN" altLang="en-US" smtClean="0"/>
              <a:t>均值聚类算法中，赋初值之后的下一步就是将剩下的数据点分配到最近的分类中心去</a:t>
            </a:r>
            <a:r>
              <a:rPr lang="en-US" altLang="zh-CN" smtClean="0"/>
              <a:t>)</a:t>
            </a:r>
          </a:p>
          <a:p>
            <a:pPr>
              <a:spcBef>
                <a:spcPct val="0"/>
              </a:spcBef>
            </a:pPr>
            <a:r>
              <a:rPr lang="zh-CN" altLang="en-US" smtClean="0"/>
              <a:t>（意味着要将所有点与现存的聚类中心比较，找到距离最小点）</a:t>
            </a:r>
            <a:endParaRPr lang="en-US" altLang="zh-CN" smtClean="0"/>
          </a:p>
          <a:p>
            <a:pPr>
              <a:spcBef>
                <a:spcPct val="0"/>
              </a:spcBef>
            </a:pPr>
            <a:r>
              <a:rPr lang="zh-CN" altLang="en-US" smtClean="0"/>
              <a:t>（通常采取误差校验的方式，然而在此之前要估计新的聚类中心，基本上</a:t>
            </a:r>
            <a:r>
              <a:rPr lang="en-US" altLang="zh-CN" smtClean="0"/>
              <a:t>K-</a:t>
            </a:r>
            <a:r>
              <a:rPr lang="zh-CN" altLang="en-US" smtClean="0"/>
              <a:t>均值聚类算法中升剩下的步骤就是取一样本，将其归入与其最近的聚类中心的那一类中，重新计算样本均值，更新聚类中心。然后取下一样本，重复操作，直至所有样本归入相应类中。）</a:t>
            </a:r>
          </a:p>
        </p:txBody>
      </p:sp>
      <p:sp>
        <p:nvSpPr>
          <p:cNvPr id="3174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26A7E97-E330-4B95-B4E8-D1FCA32CAA7E}" type="slidenum">
              <a:rPr lang="zh-CN" altLang="en-US">
                <a:ea typeface="宋体" charset="-122"/>
              </a:rPr>
              <a:pPr/>
              <a:t>4</a:t>
            </a:fld>
            <a:endParaRPr lang="en-US" altLang="zh-CN">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B7BFCBB-0A1E-40A4-B422-2D7A0C8DA09D}" type="slidenum">
              <a:rPr lang="zh-CN" altLang="en-US">
                <a:ea typeface="宋体" charset="-122"/>
              </a:rPr>
              <a:pPr/>
              <a:t>6</a:t>
            </a:fld>
            <a:endParaRPr lang="en-US" altLang="zh-CN">
              <a:ea typeface="宋体" charset="-122"/>
            </a:endParaRPr>
          </a:p>
        </p:txBody>
      </p:sp>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p:cNvSpPr>
          <p:nvPr>
            <p:ph type="sldImg"/>
          </p:nvPr>
        </p:nvSpPr>
        <p:spPr bwMode="auto">
          <a:noFill/>
          <a:ln>
            <a:solidFill>
              <a:srgbClr val="000000"/>
            </a:solidFill>
            <a:miter lim="800000"/>
            <a:headEnd/>
            <a:tailEnd/>
          </a:ln>
        </p:spPr>
      </p:sp>
      <p:sp>
        <p:nvSpPr>
          <p:cNvPr id="1126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126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9EF65E-2BE2-4764-A76D-441215C14589}" type="slidenum">
              <a:rPr lang="zh-CN" altLang="en-US">
                <a:ea typeface="宋体" charset="-122"/>
              </a:rPr>
              <a:pPr/>
              <a:t>15</a:t>
            </a:fld>
            <a:endParaRPr lang="en-US" altLang="zh-CN">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9055808-FF98-45F0-9456-5A395E2B3C83}" type="slidenum">
              <a:rPr lang="zh-CN" altLang="en-US">
                <a:ea typeface="宋体" charset="-122"/>
              </a:rPr>
              <a:pPr/>
              <a:t>26</a:t>
            </a:fld>
            <a:endParaRPr lang="en-US" altLang="zh-CN">
              <a:ea typeface="宋体" charset="-122"/>
            </a:endParaRPr>
          </a:p>
        </p:txBody>
      </p:sp>
      <p:sp>
        <p:nvSpPr>
          <p:cNvPr id="1576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769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E1C4B2D-ACEF-4ECA-A0CB-1FC6D9110CB1}" type="slidenum">
              <a:rPr lang="zh-CN" altLang="en-US">
                <a:ea typeface="宋体" charset="-122"/>
              </a:rPr>
              <a:pPr/>
              <a:t>27</a:t>
            </a:fld>
            <a:endParaRPr lang="en-US" altLang="zh-CN">
              <a:ea typeface="宋体" charset="-122"/>
            </a:endParaRPr>
          </a:p>
        </p:txBody>
      </p:sp>
      <p:sp>
        <p:nvSpPr>
          <p:cNvPr id="1597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bwMode="auto">
          <a:noFill/>
          <a:ln>
            <a:solidFill>
              <a:srgbClr val="000000"/>
            </a:solidFill>
            <a:miter lim="800000"/>
            <a:headEnd/>
            <a:tailEnd/>
          </a:ln>
        </p:spPr>
      </p:sp>
      <p:sp>
        <p:nvSpPr>
          <p:cNvPr id="1679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679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7065EB0-B825-4BBB-ABE8-9F01A02AD8A9}" type="slidenum">
              <a:rPr lang="zh-CN" altLang="en-US">
                <a:ea typeface="宋体" charset="-122"/>
              </a:rPr>
              <a:pPr/>
              <a:t>34</a:t>
            </a:fld>
            <a:endParaRPr lang="en-US" altLang="zh-CN">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51ppt.com.cn/"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a57e083ec7488d2e70cf6cda 副本 2 拷贝"/>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矩形 4"/>
          <p:cNvSpPr/>
          <p:nvPr userDrawn="1"/>
        </p:nvSpPr>
        <p:spPr>
          <a:xfrm>
            <a:off x="5451692" y="5781880"/>
            <a:ext cx="2621230" cy="461665"/>
          </a:xfrm>
          <a:prstGeom prst="rect">
            <a:avLst/>
          </a:prstGeom>
        </p:spPr>
        <p:txBody>
          <a:bodyPr wrap="none">
            <a:spAutoFit/>
          </a:bodyPr>
          <a:lstStyle/>
          <a:p>
            <a:pPr>
              <a:defRPr/>
            </a:pPr>
            <a:r>
              <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3"/>
              </a:rPr>
              <a:t>无忧</a:t>
            </a:r>
            <a:r>
              <a:rPr lang="en-US" altLang="zh-CN"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3"/>
              </a:rPr>
              <a:t>PPT</a:t>
            </a:r>
            <a:r>
              <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3"/>
              </a:rPr>
              <a:t>整理发布</a:t>
            </a:r>
            <a:endPar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endParaRPr>
          </a:p>
        </p:txBody>
      </p:sp>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9007BC5C-78B3-489C-BDF4-707A5913C8E9}"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C1FD83F-B215-41E2-8087-9AD928D1E1C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45D0250-A43C-4B70-A0FC-3595DFB06D5E}"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CCE522F0-D35D-4E75-A393-B5B9AF408648}"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09600"/>
            <a:ext cx="8540750"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245225"/>
            <a:ext cx="2289175" cy="476250"/>
          </a:xfrm>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553200" y="6245225"/>
            <a:ext cx="2289175" cy="476250"/>
          </a:xfrm>
        </p:spPr>
        <p:txBody>
          <a:bodyPr/>
          <a:lstStyle>
            <a:lvl1pPr>
              <a:defRPr/>
            </a:lvl1pPr>
          </a:lstStyle>
          <a:p>
            <a:pPr>
              <a:defRPr/>
            </a:pPr>
            <a:fld id="{CA217561-0375-4092-8B83-A717ACD40E9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E7776D3-66E0-44A6-BF05-9BA6E987594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665A17C-1F00-400F-A38E-88FFA0A8D7F3}"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108B90F-83EA-4299-9AAC-D0034253F905}"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EDE5566-D55F-49FE-9F31-BA931B25252C}"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B3809AC-1FA0-43EB-BD2B-7A02D14A1F08}"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F8278CF-1ACA-49BF-B413-3FEC696A7C65}"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730DFF2-2083-40B8-9695-87DAAA0583E5}"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B87935F-4DD7-48D9-83BE-A8582781435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www.51ppt.com.cn/"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ea typeface="宋体" pitchFamily="2" charset="-122"/>
              </a:defRPr>
            </a:lvl1pPr>
          </a:lstStyle>
          <a:p>
            <a:pPr>
              <a:defRPr/>
            </a:pPr>
            <a:fld id="{AB8530DD-93BC-4FD0-854B-3D8EF11409E4}" type="slidenum">
              <a:rPr lang="en-US" altLang="zh-CN"/>
              <a:pPr>
                <a:defRPr/>
              </a:pPr>
              <a:t>‹#›</a:t>
            </a:fld>
            <a:endParaRPr lang="en-US" altLang="zh-CN"/>
          </a:p>
        </p:txBody>
      </p:sp>
      <p:pic>
        <p:nvPicPr>
          <p:cNvPr id="1031" name="Picture 8" descr="a57e083ec7488d2e70cf6cda 副本 拷贝"/>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8" name="矩形 7"/>
          <p:cNvSpPr/>
          <p:nvPr userDrawn="1"/>
        </p:nvSpPr>
        <p:spPr>
          <a:xfrm>
            <a:off x="5451692" y="5781880"/>
            <a:ext cx="2621230" cy="461665"/>
          </a:xfrm>
          <a:prstGeom prst="rect">
            <a:avLst/>
          </a:prstGeom>
        </p:spPr>
        <p:txBody>
          <a:bodyPr wrap="none">
            <a:spAutoFit/>
          </a:bodyPr>
          <a:lstStyle/>
          <a:p>
            <a:pPr>
              <a:defRPr/>
            </a:pPr>
            <a:r>
              <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16"/>
              </a:rPr>
              <a:t>无忧</a:t>
            </a:r>
            <a:r>
              <a:rPr lang="en-US" altLang="zh-CN"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16"/>
              </a:rPr>
              <a:t>PPT</a:t>
            </a:r>
            <a:r>
              <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hlinkClick r:id="rId16"/>
              </a:rPr>
              <a:t>整理发布</a:t>
            </a:r>
            <a:endParaRPr lang="zh-CN" altLang="en-US" b="1" dirty="0">
              <a:ln w="11430">
                <a:solidFill>
                  <a:schemeClr val="accent2"/>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6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gi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gif"/><Relationship Id="rId5" Type="http://schemas.openxmlformats.org/officeDocument/2006/relationships/slide" Target="slide2.xml"/><Relationship Id="rId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slide" Target="slide2.xml"/><Relationship Id="rId3" Type="http://schemas.openxmlformats.org/officeDocument/2006/relationships/oleObject" Target="../embeddings/oleObject14.bin"/><Relationship Id="rId7" Type="http://schemas.openxmlformats.org/officeDocument/2006/relationships/oleObject" Target="../embeddings/oleObject18.bin"/><Relationship Id="rId12"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oleObject" Target="../embeddings/oleObject22.bin"/><Relationship Id="rId5" Type="http://schemas.openxmlformats.org/officeDocument/2006/relationships/oleObject" Target="../embeddings/oleObject16.bin"/><Relationship Id="rId10" Type="http://schemas.openxmlformats.org/officeDocument/2006/relationships/oleObject" Target="../embeddings/oleObject21.bin"/><Relationship Id="rId4" Type="http://schemas.openxmlformats.org/officeDocument/2006/relationships/oleObject" Target="../embeddings/oleObject15.bin"/><Relationship Id="rId9" Type="http://schemas.openxmlformats.org/officeDocument/2006/relationships/oleObject" Target="../embeddings/oleObject20.bin"/><Relationship Id="rId14" Type="http://schemas.openxmlformats.org/officeDocument/2006/relationships/image" Target="../media/image6.gi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4.bin"/><Relationship Id="rId18" Type="http://schemas.openxmlformats.org/officeDocument/2006/relationships/oleObject" Target="../embeddings/oleObject39.bin"/><Relationship Id="rId3" Type="http://schemas.openxmlformats.org/officeDocument/2006/relationships/oleObject" Target="../embeddings/oleObject24.bin"/><Relationship Id="rId21" Type="http://schemas.openxmlformats.org/officeDocument/2006/relationships/oleObject" Target="../embeddings/oleObject40.bin"/><Relationship Id="rId7" Type="http://schemas.openxmlformats.org/officeDocument/2006/relationships/oleObject" Target="../embeddings/oleObject28.bin"/><Relationship Id="rId12" Type="http://schemas.openxmlformats.org/officeDocument/2006/relationships/oleObject" Target="../embeddings/oleObject33.bin"/><Relationship Id="rId17" Type="http://schemas.openxmlformats.org/officeDocument/2006/relationships/oleObject" Target="../embeddings/oleObject38.bin"/><Relationship Id="rId2" Type="http://schemas.openxmlformats.org/officeDocument/2006/relationships/slideLayout" Target="../slideLayouts/slideLayout13.xml"/><Relationship Id="rId16" Type="http://schemas.openxmlformats.org/officeDocument/2006/relationships/oleObject" Target="../embeddings/oleObject37.bin"/><Relationship Id="rId20" Type="http://schemas.openxmlformats.org/officeDocument/2006/relationships/image" Target="../media/image6.gif"/><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oleObject" Target="../embeddings/oleObject32.bin"/><Relationship Id="rId5" Type="http://schemas.openxmlformats.org/officeDocument/2006/relationships/oleObject" Target="../embeddings/oleObject26.bin"/><Relationship Id="rId15" Type="http://schemas.openxmlformats.org/officeDocument/2006/relationships/oleObject" Target="../embeddings/oleObject36.bin"/><Relationship Id="rId10" Type="http://schemas.openxmlformats.org/officeDocument/2006/relationships/oleObject" Target="../embeddings/oleObject31.bin"/><Relationship Id="rId19" Type="http://schemas.openxmlformats.org/officeDocument/2006/relationships/slide" Target="slide2.xml"/><Relationship Id="rId4" Type="http://schemas.openxmlformats.org/officeDocument/2006/relationships/oleObject" Target="../embeddings/oleObject25.bin"/><Relationship Id="rId9" Type="http://schemas.openxmlformats.org/officeDocument/2006/relationships/oleObject" Target="../embeddings/oleObject30.bin"/><Relationship Id="rId14" Type="http://schemas.openxmlformats.org/officeDocument/2006/relationships/oleObject" Target="../embeddings/oleObject35.bin"/><Relationship Id="rId22" Type="http://schemas.openxmlformats.org/officeDocument/2006/relationships/oleObject" Target="../embeddings/oleObject4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slide" Target="slide2.xml"/><Relationship Id="rId3" Type="http://schemas.openxmlformats.org/officeDocument/2006/relationships/oleObject" Target="../embeddings/oleObject42.bin"/><Relationship Id="rId7" Type="http://schemas.openxmlformats.org/officeDocument/2006/relationships/oleObject" Target="../embeddings/oleObject46.bin"/><Relationship Id="rId12"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oleObject" Target="../embeddings/oleObject44.bin"/><Relationship Id="rId10" Type="http://schemas.openxmlformats.org/officeDocument/2006/relationships/oleObject" Target="../embeddings/oleObject49.bin"/><Relationship Id="rId4" Type="http://schemas.openxmlformats.org/officeDocument/2006/relationships/oleObject" Target="../embeddings/oleObject43.bin"/><Relationship Id="rId9" Type="http://schemas.openxmlformats.org/officeDocument/2006/relationships/oleObject" Target="../embeddings/oleObject48.bin"/><Relationship Id="rId14" Type="http://schemas.openxmlformats.org/officeDocument/2006/relationships/image" Target="../media/image6.gif"/></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7.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slide" Target="slide7.xml"/><Relationship Id="rId3" Type="http://schemas.openxmlformats.org/officeDocument/2006/relationships/notesSlide" Target="../notesSlides/notesSlide1.xml"/><Relationship Id="rId7" Type="http://schemas.openxmlformats.org/officeDocument/2006/relationships/slide" Target="slide15.xml"/><Relationship Id="rId12" Type="http://schemas.openxmlformats.org/officeDocument/2006/relationships/image" Target="../media/image6.gif"/><Relationship Id="rId2" Type="http://schemas.openxmlformats.org/officeDocument/2006/relationships/slideLayout" Target="../slideLayouts/slideLayout4.xml"/><Relationship Id="rId16" Type="http://schemas.openxmlformats.org/officeDocument/2006/relationships/slide" Target="slide17.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slide" Target="slide26.xml"/><Relationship Id="rId5" Type="http://schemas.openxmlformats.org/officeDocument/2006/relationships/image" Target="../media/image7.png"/><Relationship Id="rId15" Type="http://schemas.openxmlformats.org/officeDocument/2006/relationships/slide" Target="slide12.xml"/><Relationship Id="rId10" Type="http://schemas.openxmlformats.org/officeDocument/2006/relationships/slide" Target="slide3.xml"/><Relationship Id="rId4" Type="http://schemas.openxmlformats.org/officeDocument/2006/relationships/oleObject" Target="../embeddings/oleObject4.bin"/><Relationship Id="rId9" Type="http://schemas.openxmlformats.org/officeDocument/2006/relationships/slide" Target="slide20.xml"/><Relationship Id="rId1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wmf"/><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2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6.gif"/><Relationship Id="rId5" Type="http://schemas.openxmlformats.org/officeDocument/2006/relationships/slide" Target="slide2.xml"/><Relationship Id="rId4" Type="http://schemas.openxmlformats.org/officeDocument/2006/relationships/oleObject" Target="../embeddings/oleObject7.bin"/></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file:///G:\&#33041;&#30005;&#20449;&#21495;\&#24456;&#23569;&#30340;&#20154;&#26377;&#33410;&#22863;&#30340;&#40723;&#25484;&#22768;.mp3" TargetMode="External"/><Relationship Id="rId6" Type="http://schemas.openxmlformats.org/officeDocument/2006/relationships/image" Target="../media/image63.png"/><Relationship Id="rId5" Type="http://schemas.openxmlformats.org/officeDocument/2006/relationships/image" Target="../media/image62.gif"/><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4.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gif"/><Relationship Id="rId5" Type="http://schemas.openxmlformats.org/officeDocument/2006/relationships/slide" Target="slide2.xml"/><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gif"/><Relationship Id="rId5" Type="http://schemas.openxmlformats.org/officeDocument/2006/relationships/slide" Target="slide2.xml"/><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1000125" y="1071563"/>
            <a:ext cx="7272338" cy="4646612"/>
            <a:chOff x="584" y="799"/>
            <a:chExt cx="4581" cy="2803"/>
          </a:xfrm>
        </p:grpSpPr>
        <p:graphicFrame>
          <p:nvGraphicFramePr>
            <p:cNvPr id="23556" name="Object 9"/>
            <p:cNvGraphicFramePr>
              <a:graphicFrameLocks noChangeAspect="1"/>
            </p:cNvGraphicFramePr>
            <p:nvPr/>
          </p:nvGraphicFramePr>
          <p:xfrm>
            <a:off x="584" y="799"/>
            <a:ext cx="4581" cy="2803"/>
          </p:xfrm>
          <a:graphic>
            <a:graphicData uri="http://schemas.openxmlformats.org/presentationml/2006/ole">
              <p:oleObj spid="_x0000_s23556" name="Image" r:id="rId3" imgW="7123810" imgH="4736508" progId="">
                <p:embed/>
              </p:oleObj>
            </a:graphicData>
          </a:graphic>
        </p:graphicFrame>
        <p:grpSp>
          <p:nvGrpSpPr>
            <p:cNvPr id="23563" name="Group 23"/>
            <p:cNvGrpSpPr>
              <a:grpSpLocks/>
            </p:cNvGrpSpPr>
            <p:nvPr/>
          </p:nvGrpSpPr>
          <p:grpSpPr bwMode="auto">
            <a:xfrm>
              <a:off x="1169" y="1230"/>
              <a:ext cx="3616" cy="1932"/>
              <a:chOff x="1169" y="1230"/>
              <a:chExt cx="3616" cy="1932"/>
            </a:xfrm>
          </p:grpSpPr>
          <p:sp>
            <p:nvSpPr>
              <p:cNvPr id="23564" name="Rectangle 12"/>
              <p:cNvSpPr>
                <a:spLocks noChangeArrowheads="1"/>
              </p:cNvSpPr>
              <p:nvPr/>
            </p:nvSpPr>
            <p:spPr bwMode="auto">
              <a:xfrm>
                <a:off x="1169" y="1230"/>
                <a:ext cx="3311" cy="1838"/>
              </a:xfrm>
              <a:prstGeom prst="rect">
                <a:avLst/>
              </a:prstGeom>
              <a:noFill/>
              <a:ln w="9525">
                <a:noFill/>
                <a:miter lim="800000"/>
                <a:headEnd/>
                <a:tailEnd/>
              </a:ln>
            </p:spPr>
            <p:txBody>
              <a:bodyPr>
                <a:spAutoFit/>
              </a:bodyPr>
              <a:lstStyle/>
              <a:p>
                <a:pPr eaLnBrk="0" hangingPunct="0"/>
                <a:r>
                  <a:rPr lang="en-US" altLang="zh-CN" sz="4800">
                    <a:solidFill>
                      <a:srgbClr val="FFFF00"/>
                    </a:solidFill>
                    <a:latin typeface="Calibri" pitchFamily="34" charset="0"/>
                    <a:cs typeface="Times New Roman" pitchFamily="18" charset="0"/>
                  </a:rPr>
                  <a:t>2.13.2</a:t>
                </a:r>
              </a:p>
              <a:p>
                <a:pPr eaLnBrk="0" hangingPunct="0"/>
                <a:r>
                  <a:rPr lang="en-US" altLang="zh-CN" sz="4800">
                    <a:solidFill>
                      <a:srgbClr val="FFFF00"/>
                    </a:solidFill>
                    <a:latin typeface="Calibri" pitchFamily="34" charset="0"/>
                    <a:cs typeface="Times New Roman" pitchFamily="18" charset="0"/>
                  </a:rPr>
                  <a:t>The k-Means Algorithm</a:t>
                </a:r>
              </a:p>
              <a:p>
                <a:pPr eaLnBrk="0" hangingPunct="0"/>
                <a:r>
                  <a:rPr lang="en-US" altLang="zh-CN" sz="4800">
                    <a:solidFill>
                      <a:srgbClr val="FFFF00"/>
                    </a:solidFill>
                    <a:latin typeface="Calibri" pitchFamily="34" charset="0"/>
                    <a:cs typeface="Times New Roman" pitchFamily="18" charset="0"/>
                  </a:rPr>
                  <a:t>(K-</a:t>
                </a:r>
                <a:r>
                  <a:rPr lang="zh-CN" altLang="en-US" sz="4800">
                    <a:solidFill>
                      <a:srgbClr val="FFFF00"/>
                    </a:solidFill>
                    <a:latin typeface="Calibri" pitchFamily="34" charset="0"/>
                    <a:cs typeface="Times New Roman" pitchFamily="18" charset="0"/>
                  </a:rPr>
                  <a:t>均值聚类算法）</a:t>
                </a:r>
                <a:endParaRPr lang="zh-CN" altLang="en-US" sz="4800">
                  <a:solidFill>
                    <a:srgbClr val="FFFF00"/>
                  </a:solidFill>
                </a:endParaRPr>
              </a:p>
            </p:txBody>
          </p:sp>
          <p:sp>
            <p:nvSpPr>
              <p:cNvPr id="23565" name="Rectangle 19"/>
              <p:cNvSpPr>
                <a:spLocks noChangeArrowheads="1"/>
              </p:cNvSpPr>
              <p:nvPr/>
            </p:nvSpPr>
            <p:spPr bwMode="auto">
              <a:xfrm>
                <a:off x="3061" y="2931"/>
                <a:ext cx="1724" cy="231"/>
              </a:xfrm>
              <a:prstGeom prst="rect">
                <a:avLst/>
              </a:prstGeom>
              <a:noFill/>
              <a:ln w="9525">
                <a:noFill/>
                <a:miter lim="800000"/>
                <a:headEnd/>
                <a:tailEnd/>
              </a:ln>
            </p:spPr>
            <p:txBody>
              <a:bodyPr>
                <a:spAutoFit/>
              </a:bodyPr>
              <a:lstStyle/>
              <a:p>
                <a:endParaRPr lang="zh-CN" altLang="zh-CN" sz="1800">
                  <a:solidFill>
                    <a:schemeClr val="bg1"/>
                  </a:solidFill>
                  <a:latin typeface="华文隶书" pitchFamily="2" charset="-122"/>
                  <a:ea typeface="华文隶书" pitchFamily="2" charset="-122"/>
                </a:endParaRPr>
              </a:p>
            </p:txBody>
          </p:sp>
        </p:grpSp>
      </p:grpSp>
      <p:grpSp>
        <p:nvGrpSpPr>
          <p:cNvPr id="23558" name="Group 22"/>
          <p:cNvGrpSpPr>
            <a:grpSpLocks/>
          </p:cNvGrpSpPr>
          <p:nvPr/>
        </p:nvGrpSpPr>
        <p:grpSpPr bwMode="auto">
          <a:xfrm>
            <a:off x="684213" y="836613"/>
            <a:ext cx="647700" cy="5245100"/>
            <a:chOff x="431" y="527"/>
            <a:chExt cx="408" cy="3304"/>
          </a:xfrm>
        </p:grpSpPr>
        <p:graphicFrame>
          <p:nvGraphicFramePr>
            <p:cNvPr id="23555" name="Object 11"/>
            <p:cNvGraphicFramePr>
              <a:graphicFrameLocks noChangeAspect="1"/>
            </p:cNvGraphicFramePr>
            <p:nvPr/>
          </p:nvGraphicFramePr>
          <p:xfrm>
            <a:off x="431" y="527"/>
            <a:ext cx="408" cy="3304"/>
          </p:xfrm>
          <a:graphic>
            <a:graphicData uri="http://schemas.openxmlformats.org/presentationml/2006/ole">
              <p:oleObj spid="_x0000_s23555" name="Image" r:id="rId4" imgW="1294781" imgH="5244444" progId="">
                <p:embed/>
              </p:oleObj>
            </a:graphicData>
          </a:graphic>
        </p:graphicFrame>
        <p:sp>
          <p:nvSpPr>
            <p:cNvPr id="23562" name="Rectangle 13"/>
            <p:cNvSpPr>
              <a:spLocks noChangeArrowheads="1"/>
            </p:cNvSpPr>
            <p:nvPr/>
          </p:nvSpPr>
          <p:spPr bwMode="auto">
            <a:xfrm>
              <a:off x="521" y="1117"/>
              <a:ext cx="260" cy="231"/>
            </a:xfrm>
            <a:prstGeom prst="rect">
              <a:avLst/>
            </a:prstGeom>
            <a:noFill/>
            <a:ln w="9525">
              <a:noFill/>
              <a:miter lim="800000"/>
              <a:headEnd/>
              <a:tailEnd/>
            </a:ln>
          </p:spPr>
          <p:txBody>
            <a:bodyPr>
              <a:spAutoFit/>
            </a:bodyPr>
            <a:lstStyle/>
            <a:p>
              <a:endParaRPr lang="zh-CN" altLang="zh-CN" sz="1800">
                <a:solidFill>
                  <a:schemeClr val="bg1"/>
                </a:solidFill>
                <a:ea typeface="华文隶书" pitchFamily="2" charset="-122"/>
              </a:endParaRPr>
            </a:p>
          </p:txBody>
        </p:sp>
      </p:grpSp>
      <p:grpSp>
        <p:nvGrpSpPr>
          <p:cNvPr id="5" name="Group 21"/>
          <p:cNvGrpSpPr>
            <a:grpSpLocks/>
          </p:cNvGrpSpPr>
          <p:nvPr/>
        </p:nvGrpSpPr>
        <p:grpSpPr bwMode="auto">
          <a:xfrm>
            <a:off x="1116013" y="836613"/>
            <a:ext cx="576262" cy="5245100"/>
            <a:chOff x="703" y="527"/>
            <a:chExt cx="363" cy="3304"/>
          </a:xfrm>
        </p:grpSpPr>
        <p:graphicFrame>
          <p:nvGraphicFramePr>
            <p:cNvPr id="23554" name="Object 10"/>
            <p:cNvGraphicFramePr>
              <a:graphicFrameLocks noChangeAspect="1"/>
            </p:cNvGraphicFramePr>
            <p:nvPr/>
          </p:nvGraphicFramePr>
          <p:xfrm>
            <a:off x="703" y="527"/>
            <a:ext cx="363" cy="3304"/>
          </p:xfrm>
          <a:graphic>
            <a:graphicData uri="http://schemas.openxmlformats.org/presentationml/2006/ole">
              <p:oleObj spid="_x0000_s23554" name="Image" r:id="rId5" imgW="1244006" imgH="5244444" progId="">
                <p:embed/>
              </p:oleObj>
            </a:graphicData>
          </a:graphic>
        </p:graphicFrame>
        <p:sp>
          <p:nvSpPr>
            <p:cNvPr id="23561" name="Rectangle 20"/>
            <p:cNvSpPr>
              <a:spLocks noChangeArrowheads="1"/>
            </p:cNvSpPr>
            <p:nvPr/>
          </p:nvSpPr>
          <p:spPr bwMode="auto">
            <a:xfrm>
              <a:off x="748" y="1570"/>
              <a:ext cx="289" cy="1394"/>
            </a:xfrm>
            <a:prstGeom prst="rect">
              <a:avLst/>
            </a:prstGeom>
            <a:noFill/>
            <a:ln w="9525">
              <a:noFill/>
              <a:miter lim="800000"/>
              <a:headEnd/>
              <a:tailEnd/>
            </a:ln>
          </p:spPr>
          <p:txBody>
            <a:bodyPr vert="eaVert">
              <a:spAutoFit/>
            </a:bodyPr>
            <a:lstStyle/>
            <a:p>
              <a:endParaRPr lang="zh-CN" altLang="zh-CN" sz="1800">
                <a:solidFill>
                  <a:schemeClr val="bg1"/>
                </a:solidFill>
                <a:latin typeface="华文隶书" pitchFamily="2" charset="-122"/>
                <a:ea typeface="华文隶书" pitchFamily="2" charset="-122"/>
              </a:endParaRPr>
            </a:p>
          </p:txBody>
        </p:sp>
      </p:grpSp>
      <p:pic>
        <p:nvPicPr>
          <p:cNvPr id="23560" name="Picture 25" descr="014n">
            <a:hlinkClick r:id="rId6" action="ppaction://hlinksldjump"/>
          </p:cNvPr>
          <p:cNvPicPr>
            <a:picLocks noChangeAspect="1" noChangeArrowheads="1" noCrop="1"/>
          </p:cNvPicPr>
          <p:nvPr/>
        </p:nvPicPr>
        <p:blipFill>
          <a:blip r:embed="rId7"/>
          <a:srcRect/>
          <a:stretch>
            <a:fillRect/>
          </a:stretch>
        </p:blipFill>
        <p:spPr bwMode="auto">
          <a:xfrm>
            <a:off x="8201025" y="5819775"/>
            <a:ext cx="942975" cy="103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6000"/>
                                        <p:tgtEl>
                                          <p:spTgt spid="2"/>
                                        </p:tgtEl>
                                      </p:cBhvr>
                                    </p:animEffect>
                                  </p:childTnLst>
                                </p:cTn>
                              </p:par>
                              <p:par>
                                <p:cTn id="8" presetID="0" presetClass="path" presetSubtype="0" fill="hold" nodeType="withEffect">
                                  <p:stCondLst>
                                    <p:cond delay="0"/>
                                  </p:stCondLst>
                                  <p:childTnLst>
                                    <p:animMotion origin="layout" path="M -0.0158 -0.0044 L 0.75591 0.00602 " pathEditMode="relative" rAng="0" ptsTypes="AA">
                                      <p:cBhvr>
                                        <p:cTn id="9" dur="6000" fill="hold"/>
                                        <p:tgtEl>
                                          <p:spTgt spid="5"/>
                                        </p:tgtEl>
                                        <p:attrNameLst>
                                          <p:attrName>ppt_x</p:attrName>
                                          <p:attrName>ppt_y</p:attrName>
                                        </p:attrNameLst>
                                      </p:cBhvr>
                                      <p:rCtr x="386" y="5"/>
                                    </p:animMotion>
                                  </p:childTnLst>
                                </p:cTn>
                              </p:par>
                            </p:childTnLst>
                          </p:cTn>
                        </p:par>
                      </p:childTnLst>
                    </p:cTn>
                  </p:par>
                  <p:par>
                    <p:cTn id="10" fill="hold">
                      <p:stCondLst>
                        <p:cond delay="indefinite"/>
                      </p:stCondLst>
                      <p:childTnLst>
                        <p:par>
                          <p:cTn id="11" fill="hold">
                            <p:stCondLst>
                              <p:cond delay="0"/>
                            </p:stCondLst>
                            <p:childTnLst>
                              <p:par>
                                <p:cTn id="12" presetID="12" presetClass="exit" presetSubtype="8" fill="hold" nodeType="clickEffect">
                                  <p:stCondLst>
                                    <p:cond delay="0"/>
                                  </p:stCondLst>
                                  <p:childTnLst>
                                    <p:animEffect transition="out" filter="slide(fromLeft)">
                                      <p:cBhvr>
                                        <p:cTn id="13" dur="6000"/>
                                        <p:tgtEl>
                                          <p:spTgt spid="2"/>
                                        </p:tgtEl>
                                      </p:cBhvr>
                                    </p:animEffect>
                                    <p:set>
                                      <p:cBhvr>
                                        <p:cTn id="14" dur="1" fill="hold">
                                          <p:stCondLst>
                                            <p:cond delay="5999"/>
                                          </p:stCondLst>
                                        </p:cTn>
                                        <p:tgtEl>
                                          <p:spTgt spid="2"/>
                                        </p:tgtEl>
                                        <p:attrNameLst>
                                          <p:attrName>style.visibility</p:attrName>
                                        </p:attrNameLst>
                                      </p:cBhvr>
                                      <p:to>
                                        <p:strVal val="hidden"/>
                                      </p:to>
                                    </p:set>
                                  </p:childTnLst>
                                </p:cTn>
                              </p:par>
                              <p:par>
                                <p:cTn id="15" presetID="0" presetClass="path" presetSubtype="0" fill="hold" nodeType="withEffect">
                                  <p:stCondLst>
                                    <p:cond delay="0"/>
                                  </p:stCondLst>
                                  <p:childTnLst>
                                    <p:animMotion origin="layout" path="M 0.75591 0.00602 L -0.01597 -0.0044 " pathEditMode="relative" ptsTypes="AA">
                                      <p:cBhvr>
                                        <p:cTn id="16" dur="6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2"/>
          <p:cNvSpPr>
            <a:spLocks noGrp="1" noRot="1" noChangeArrowheads="1"/>
          </p:cNvSpPr>
          <p:nvPr>
            <p:ph type="body" idx="1"/>
          </p:nvPr>
        </p:nvSpPr>
        <p:spPr>
          <a:xfrm>
            <a:off x="304800" y="762000"/>
            <a:ext cx="8540750" cy="5489575"/>
          </a:xfrm>
        </p:spPr>
        <p:txBody>
          <a:bodyPr/>
          <a:lstStyle/>
          <a:p>
            <a:r>
              <a:rPr lang="zh-CN" altLang="en-US" sz="2800" b="1" smtClean="0"/>
              <a:t>（</a:t>
            </a:r>
            <a:r>
              <a:rPr lang="en-US" altLang="zh-CN" sz="2800" b="1" smtClean="0">
                <a:latin typeface="宋体" charset="-122"/>
              </a:rPr>
              <a:t>2</a:t>
            </a:r>
            <a:r>
              <a:rPr lang="zh-CN" altLang="en-US" sz="2800" b="1" smtClean="0">
                <a:latin typeface="宋体" charset="-122"/>
              </a:rPr>
              <a:t>）选择评价聚类性能的准则函数</a:t>
            </a:r>
          </a:p>
          <a:p>
            <a:pPr>
              <a:buFont typeface="Wingdings" pitchFamily="2" charset="2"/>
              <a:buNone/>
            </a:pPr>
            <a:r>
              <a:rPr lang="zh-CN" altLang="en-US" sz="2800" b="1" smtClean="0">
                <a:latin typeface="宋体" charset="-122"/>
              </a:rPr>
              <a:t>       </a:t>
            </a:r>
            <a:r>
              <a:rPr lang="en-US" altLang="zh-CN" sz="2800" b="1" smtClean="0">
                <a:latin typeface="宋体" charset="-122"/>
              </a:rPr>
              <a:t>k-means</a:t>
            </a:r>
            <a:r>
              <a:rPr lang="zh-CN" altLang="en-US" sz="2800" b="1" smtClean="0">
                <a:latin typeface="宋体" charset="-122"/>
              </a:rPr>
              <a:t>聚类算法使用</a:t>
            </a:r>
            <a:r>
              <a:rPr lang="zh-CN" altLang="en-US" sz="2800" b="1" smtClean="0">
                <a:solidFill>
                  <a:srgbClr val="FFFF00"/>
                </a:solidFill>
                <a:latin typeface="宋体" charset="-122"/>
                <a:hlinkClick r:id="rId3" action="ppaction://hlinksldjump"/>
              </a:rPr>
              <a:t>误差平方和准则函数</a:t>
            </a:r>
            <a:r>
              <a:rPr lang="zh-CN" altLang="en-US" sz="2800" b="1" smtClean="0">
                <a:latin typeface="宋体" charset="-122"/>
              </a:rPr>
              <a:t>来 评价聚类性能。给定数据集</a:t>
            </a:r>
            <a:r>
              <a:rPr lang="en-US" altLang="zh-CN" sz="2800" b="1" smtClean="0">
                <a:latin typeface="宋体" charset="-122"/>
              </a:rPr>
              <a:t>X</a:t>
            </a:r>
            <a:r>
              <a:rPr lang="zh-CN" altLang="en-US" sz="2800" b="1" smtClean="0">
                <a:latin typeface="宋体" charset="-122"/>
              </a:rPr>
              <a:t>，其中只包含描述属性，不包含类别属性。假设</a:t>
            </a:r>
            <a:r>
              <a:rPr lang="en-US" altLang="zh-CN" sz="2800" b="1" smtClean="0">
                <a:latin typeface="宋体" charset="-122"/>
              </a:rPr>
              <a:t>X</a:t>
            </a:r>
            <a:r>
              <a:rPr lang="zh-CN" altLang="en-US" sz="2800" b="1" smtClean="0">
                <a:latin typeface="宋体" charset="-122"/>
              </a:rPr>
              <a:t>包含</a:t>
            </a:r>
            <a:r>
              <a:rPr lang="en-US" altLang="zh-CN" sz="2800" b="1" smtClean="0">
                <a:latin typeface="宋体" charset="-122"/>
              </a:rPr>
              <a:t>k</a:t>
            </a:r>
            <a:r>
              <a:rPr lang="zh-CN" altLang="en-US" sz="2800" b="1" smtClean="0">
                <a:latin typeface="宋体" charset="-122"/>
              </a:rPr>
              <a:t>个聚类子集</a:t>
            </a:r>
            <a:r>
              <a:rPr lang="en-US" altLang="zh-CN" sz="2800" b="1" smtClean="0">
                <a:latin typeface="宋体" charset="-122"/>
              </a:rPr>
              <a:t>X</a:t>
            </a:r>
            <a:r>
              <a:rPr lang="en-US" altLang="zh-CN" sz="2800" b="1" baseline="-25000" smtClean="0">
                <a:latin typeface="宋体" charset="-122"/>
              </a:rPr>
              <a:t>1</a:t>
            </a:r>
            <a:r>
              <a:rPr lang="en-US" altLang="zh-CN" sz="2800" b="1" smtClean="0">
                <a:latin typeface="宋体" charset="-122"/>
              </a:rPr>
              <a:t>,X</a:t>
            </a:r>
            <a:r>
              <a:rPr lang="en-US" altLang="zh-CN" sz="2800" b="1" baseline="-25000" smtClean="0">
                <a:latin typeface="宋体" charset="-122"/>
              </a:rPr>
              <a:t>2</a:t>
            </a:r>
            <a:r>
              <a:rPr lang="en-US" altLang="zh-CN" sz="2800" b="1" smtClean="0">
                <a:latin typeface="宋体" charset="-122"/>
              </a:rPr>
              <a:t>,…X</a:t>
            </a:r>
            <a:r>
              <a:rPr lang="en-US" altLang="zh-CN" sz="2800" b="1" baseline="-25000" smtClean="0">
                <a:latin typeface="宋体" charset="-122"/>
              </a:rPr>
              <a:t>K</a:t>
            </a:r>
            <a:r>
              <a:rPr lang="zh-CN" altLang="en-US" sz="2800" b="1" smtClean="0">
                <a:latin typeface="宋体" charset="-122"/>
              </a:rPr>
              <a:t>；各个聚类子集中的样本数量分别为</a:t>
            </a:r>
            <a:r>
              <a:rPr lang="en-US" altLang="zh-CN" sz="2800" b="1" smtClean="0">
                <a:latin typeface="宋体" charset="-122"/>
              </a:rPr>
              <a:t>n</a:t>
            </a:r>
            <a:r>
              <a:rPr lang="en-US" altLang="zh-CN" sz="2800" b="1" baseline="-25000" smtClean="0">
                <a:latin typeface="宋体" charset="-122"/>
              </a:rPr>
              <a:t>1</a:t>
            </a:r>
            <a:r>
              <a:rPr lang="zh-CN" altLang="en-US" sz="2800" b="1" smtClean="0">
                <a:latin typeface="宋体" charset="-122"/>
              </a:rPr>
              <a:t>，</a:t>
            </a:r>
            <a:r>
              <a:rPr lang="en-US" altLang="zh-CN" sz="2800" b="1" smtClean="0">
                <a:latin typeface="宋体" charset="-122"/>
              </a:rPr>
              <a:t>n</a:t>
            </a:r>
            <a:r>
              <a:rPr lang="en-US" altLang="zh-CN" sz="2800" b="1" baseline="-25000" smtClean="0">
                <a:latin typeface="宋体" charset="-122"/>
              </a:rPr>
              <a:t>2</a:t>
            </a:r>
            <a:r>
              <a:rPr lang="en-US" altLang="zh-CN" sz="2800" b="1" smtClean="0">
                <a:latin typeface="宋体" charset="-122"/>
              </a:rPr>
              <a:t>,…,n</a:t>
            </a:r>
            <a:r>
              <a:rPr lang="en-US" altLang="zh-CN" sz="2800" b="1" baseline="-25000" smtClean="0">
                <a:latin typeface="宋体" charset="-122"/>
              </a:rPr>
              <a:t>k</a:t>
            </a:r>
            <a:r>
              <a:rPr lang="en-US" altLang="zh-CN" sz="2800" b="1" smtClean="0">
                <a:latin typeface="宋体" charset="-122"/>
              </a:rPr>
              <a:t>;</a:t>
            </a:r>
            <a:r>
              <a:rPr lang="zh-CN" altLang="en-US" sz="2800" b="1" smtClean="0">
                <a:latin typeface="宋体" charset="-122"/>
              </a:rPr>
              <a:t>各个聚类子集的均值代表点（也称聚类中心）分别为</a:t>
            </a:r>
            <a:r>
              <a:rPr lang="en-US" altLang="zh-CN" sz="2800" b="1" smtClean="0">
                <a:latin typeface="宋体" charset="-122"/>
              </a:rPr>
              <a:t>m</a:t>
            </a:r>
            <a:r>
              <a:rPr lang="en-US" altLang="zh-CN" sz="2800" b="1" baseline="-25000" smtClean="0">
                <a:latin typeface="宋体" charset="-122"/>
              </a:rPr>
              <a:t>1</a:t>
            </a:r>
            <a:r>
              <a:rPr lang="zh-CN" altLang="en-US" sz="2800" b="1" smtClean="0">
                <a:latin typeface="宋体" charset="-122"/>
              </a:rPr>
              <a:t>，</a:t>
            </a:r>
            <a:r>
              <a:rPr lang="en-US" altLang="zh-CN" sz="2800" b="1" smtClean="0">
                <a:latin typeface="宋体" charset="-122"/>
              </a:rPr>
              <a:t>m</a:t>
            </a:r>
            <a:r>
              <a:rPr lang="en-US" altLang="zh-CN" sz="2800" b="1" baseline="-25000" smtClean="0">
                <a:latin typeface="宋体" charset="-122"/>
              </a:rPr>
              <a:t>2</a:t>
            </a:r>
            <a:r>
              <a:rPr lang="en-US" altLang="zh-CN" sz="2800" b="1" smtClean="0">
                <a:latin typeface="宋体" charset="-122"/>
              </a:rPr>
              <a:t>,…,m</a:t>
            </a:r>
            <a:r>
              <a:rPr lang="en-US" altLang="zh-CN" sz="2800" b="1" baseline="-25000" smtClean="0">
                <a:latin typeface="宋体" charset="-122"/>
              </a:rPr>
              <a:t>k</a:t>
            </a:r>
            <a:r>
              <a:rPr lang="zh-CN" altLang="en-US" sz="2800" b="1" smtClean="0">
                <a:latin typeface="宋体" charset="-122"/>
              </a:rPr>
              <a:t>。则误差平方和准则函数公式为：</a:t>
            </a:r>
          </a:p>
          <a:p>
            <a:pPr>
              <a:buFont typeface="Wingdings" pitchFamily="2" charset="2"/>
              <a:buNone/>
            </a:pPr>
            <a:endParaRPr lang="zh-CN" altLang="en-US" sz="2800" b="1" smtClean="0">
              <a:latin typeface="宋体" charset="-122"/>
            </a:endParaRPr>
          </a:p>
          <a:p>
            <a:pPr>
              <a:buFont typeface="Wingdings" pitchFamily="2" charset="2"/>
              <a:buNone/>
            </a:pPr>
            <a:endParaRPr lang="en-US" altLang="zh-CN" sz="2800" b="1" smtClean="0">
              <a:latin typeface="宋体" charset="-122"/>
            </a:endParaRPr>
          </a:p>
        </p:txBody>
      </p:sp>
      <p:sp>
        <p:nvSpPr>
          <p:cNvPr id="40964" name="Rectangle 3"/>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0962" name="Object 2"/>
          <p:cNvGraphicFramePr>
            <a:graphicFrameLocks noChangeAspect="1"/>
          </p:cNvGraphicFramePr>
          <p:nvPr/>
        </p:nvGraphicFramePr>
        <p:xfrm>
          <a:off x="3124200" y="4191000"/>
          <a:ext cx="2819400" cy="1112838"/>
        </p:xfrm>
        <a:graphic>
          <a:graphicData uri="http://schemas.openxmlformats.org/presentationml/2006/ole">
            <p:oleObj spid="_x0000_s40962" name="公式" r:id="rId4" imgW="1231366" imgH="482391" progId="Equation.3">
              <p:embed/>
            </p:oleObj>
          </a:graphicData>
        </a:graphic>
      </p:graphicFrame>
      <p:sp>
        <p:nvSpPr>
          <p:cNvPr id="40965" name="Rectangle 5"/>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pic>
        <p:nvPicPr>
          <p:cNvPr id="40966" name="Picture 39" descr="014n">
            <a:hlinkClick r:id="rId5" action="ppaction://hlinksldjump"/>
          </p:cNvPr>
          <p:cNvPicPr>
            <a:picLocks noChangeAspect="1" noChangeArrowheads="1" noCrop="1"/>
          </p:cNvPicPr>
          <p:nvPr/>
        </p:nvPicPr>
        <p:blipFill>
          <a:blip r:embed="rId6"/>
          <a:srcRect/>
          <a:stretch>
            <a:fillRect/>
          </a:stretch>
        </p:blipFill>
        <p:spPr bwMode="auto">
          <a:xfrm>
            <a:off x="7786688" y="5072063"/>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1" name="Rectangle 2"/>
          <p:cNvSpPr>
            <a:spLocks noGrp="1" noRot="1" noChangeArrowheads="1"/>
          </p:cNvSpPr>
          <p:nvPr>
            <p:ph type="body" idx="1"/>
          </p:nvPr>
        </p:nvSpPr>
        <p:spPr>
          <a:xfrm>
            <a:off x="152400" y="838200"/>
            <a:ext cx="8540750" cy="5867400"/>
          </a:xfrm>
        </p:spPr>
        <p:txBody>
          <a:bodyPr/>
          <a:lstStyle/>
          <a:p>
            <a:pPr marL="609600" indent="-609600"/>
            <a:r>
              <a:rPr lang="en-US" altLang="zh-CN" b="1" smtClean="0"/>
              <a:t>  </a:t>
            </a:r>
            <a:r>
              <a:rPr lang="zh-CN" altLang="en-US" b="1" smtClean="0"/>
              <a:t>（</a:t>
            </a:r>
            <a:r>
              <a:rPr lang="en-US" altLang="zh-CN" b="1" smtClean="0"/>
              <a:t>3</a:t>
            </a:r>
            <a:r>
              <a:rPr lang="zh-CN" altLang="en-US" b="1" smtClean="0"/>
              <a:t>）</a:t>
            </a:r>
            <a:r>
              <a:rPr lang="zh-CN" altLang="en-US" sz="2800" b="1" smtClean="0">
                <a:latin typeface="宋体" charset="-122"/>
              </a:rPr>
              <a:t>相似度的计算根据一个簇中对象的平均值              来进行。</a:t>
            </a:r>
          </a:p>
          <a:p>
            <a:pPr marL="609600" indent="-609600"/>
            <a:r>
              <a:rPr kumimoji="1" lang="zh-CN" altLang="en-US" sz="2800" b="1" smtClean="0">
                <a:latin typeface="宋体" charset="-122"/>
              </a:rPr>
              <a:t>（</a:t>
            </a:r>
            <a:r>
              <a:rPr kumimoji="1" lang="en-US" altLang="zh-CN" sz="2800" b="1" smtClean="0">
                <a:latin typeface="宋体" charset="-122"/>
              </a:rPr>
              <a:t>1</a:t>
            </a:r>
            <a:r>
              <a:rPr kumimoji="1" lang="zh-CN" altLang="en-US" sz="2800" b="1" smtClean="0">
                <a:latin typeface="宋体" charset="-122"/>
              </a:rPr>
              <a:t>）将所有对象随机分配到</a:t>
            </a:r>
            <a:r>
              <a:rPr kumimoji="1" lang="en-US" altLang="zh-CN" sz="2800" b="1" smtClean="0">
                <a:latin typeface="宋体" charset="-122"/>
              </a:rPr>
              <a:t>k</a:t>
            </a:r>
            <a:r>
              <a:rPr kumimoji="1" lang="zh-CN" altLang="en-US" sz="2800" b="1" smtClean="0">
                <a:latin typeface="宋体" charset="-122"/>
              </a:rPr>
              <a:t>个非空的簇中。</a:t>
            </a:r>
          </a:p>
          <a:p>
            <a:pPr marL="609600" indent="-609600"/>
            <a:r>
              <a:rPr kumimoji="1" lang="zh-CN" altLang="en-US" sz="2800" b="1" smtClean="0">
                <a:latin typeface="宋体" charset="-122"/>
              </a:rPr>
              <a:t>（</a:t>
            </a:r>
            <a:r>
              <a:rPr kumimoji="1" lang="en-US" altLang="zh-CN" sz="2800" b="1" smtClean="0">
                <a:latin typeface="宋体" charset="-122"/>
              </a:rPr>
              <a:t>2</a:t>
            </a:r>
            <a:r>
              <a:rPr kumimoji="1" lang="zh-CN" altLang="en-US" sz="2800" b="1" smtClean="0">
                <a:latin typeface="宋体" charset="-122"/>
              </a:rPr>
              <a:t>）计算每个簇的平均值，并用该平均值代表相应的簇。</a:t>
            </a:r>
          </a:p>
          <a:p>
            <a:pPr marL="609600" indent="-609600"/>
            <a:r>
              <a:rPr kumimoji="1" lang="zh-CN" altLang="en-US" sz="2800" b="1" smtClean="0">
                <a:latin typeface="宋体" charset="-122"/>
              </a:rPr>
              <a:t>（</a:t>
            </a:r>
            <a:r>
              <a:rPr kumimoji="1" lang="en-US" altLang="zh-CN" sz="2800" b="1" smtClean="0">
                <a:latin typeface="宋体" charset="-122"/>
              </a:rPr>
              <a:t>3</a:t>
            </a:r>
            <a:r>
              <a:rPr kumimoji="1" lang="zh-CN" altLang="en-US" sz="2800" b="1" smtClean="0">
                <a:latin typeface="宋体" charset="-122"/>
              </a:rPr>
              <a:t>）根据每个对象与各个簇中心的距离，分配给最近的簇。</a:t>
            </a:r>
          </a:p>
          <a:p>
            <a:pPr marL="609600" indent="-609600"/>
            <a:r>
              <a:rPr kumimoji="1" lang="zh-CN" altLang="en-US" sz="2800" b="1" smtClean="0">
                <a:latin typeface="宋体" charset="-122"/>
              </a:rPr>
              <a:t>（</a:t>
            </a:r>
            <a:r>
              <a:rPr kumimoji="1" lang="en-US" altLang="zh-CN" sz="2800" b="1" smtClean="0">
                <a:latin typeface="宋体" charset="-122"/>
              </a:rPr>
              <a:t>4</a:t>
            </a:r>
            <a:r>
              <a:rPr kumimoji="1" lang="zh-CN" altLang="en-US" sz="2800" b="1" smtClean="0">
                <a:latin typeface="宋体" charset="-122"/>
              </a:rPr>
              <a:t>）然后转（</a:t>
            </a:r>
            <a:r>
              <a:rPr kumimoji="1" lang="en-US" altLang="zh-CN" sz="2800" b="1" smtClean="0">
                <a:latin typeface="宋体" charset="-122"/>
              </a:rPr>
              <a:t>2</a:t>
            </a:r>
            <a:r>
              <a:rPr kumimoji="1" lang="zh-CN" altLang="en-US" sz="2800" b="1" smtClean="0">
                <a:latin typeface="宋体" charset="-122"/>
              </a:rPr>
              <a:t>），重新计算每个簇的平均值。这个过程不断重复直到满足某个准则函数才停止。</a:t>
            </a:r>
          </a:p>
        </p:txBody>
      </p:sp>
      <p:pic>
        <p:nvPicPr>
          <p:cNvPr id="97282" name="Picture 39" descr="014n">
            <a:hlinkClick r:id="rId2" action="ppaction://hlinksldjump"/>
          </p:cNvPr>
          <p:cNvPicPr>
            <a:picLocks noChangeAspect="1" noChangeArrowheads="1" noCrop="1"/>
          </p:cNvPicPr>
          <p:nvPr/>
        </p:nvPicPr>
        <p:blipFill>
          <a:blip r:embed="rId3"/>
          <a:srcRect/>
          <a:stretch>
            <a:fillRect/>
          </a:stretch>
        </p:blipFill>
        <p:spPr bwMode="auto">
          <a:xfrm>
            <a:off x="7786688" y="5357813"/>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04" name="Group 192"/>
          <p:cNvGraphicFramePr>
            <a:graphicFrameLocks noGrp="1"/>
          </p:cNvGraphicFramePr>
          <p:nvPr>
            <p:ph/>
          </p:nvPr>
        </p:nvGraphicFramePr>
        <p:xfrm>
          <a:off x="381000" y="762000"/>
          <a:ext cx="2057400" cy="3414714"/>
        </p:xfrm>
        <a:graphic>
          <a:graphicData uri="http://schemas.openxmlformats.org/drawingml/2006/table">
            <a:tbl>
              <a:tblPr/>
              <a:tblGrid>
                <a:gridCol w="685800"/>
                <a:gridCol w="685800"/>
                <a:gridCol w="685800"/>
              </a:tblGrid>
              <a:tr h="5969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O</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x</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5969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5984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5969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1.5</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5064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bl>
          </a:graphicData>
        </a:graphic>
      </p:graphicFrame>
      <p:sp>
        <p:nvSpPr>
          <p:cNvPr id="43050" name="Rectangle 162"/>
          <p:cNvSpPr>
            <a:spLocks noRot="1" noChangeArrowheads="1"/>
          </p:cNvSpPr>
          <p:nvPr/>
        </p:nvSpPr>
        <p:spPr bwMode="auto">
          <a:xfrm>
            <a:off x="2362200" y="457200"/>
            <a:ext cx="6781800" cy="3733800"/>
          </a:xfrm>
          <a:prstGeom prst="rect">
            <a:avLst/>
          </a:prstGeom>
          <a:noFill/>
          <a:ln w="9525">
            <a:noFill/>
            <a:miter lim="800000"/>
            <a:headEnd/>
            <a:tailEnd/>
          </a:ln>
        </p:spPr>
        <p:txBody>
          <a:bodyPr/>
          <a:lstStyle/>
          <a:p>
            <a:pPr marL="609600" indent="-609600">
              <a:lnSpc>
                <a:spcPct val="80000"/>
              </a:lnSpc>
              <a:spcBef>
                <a:spcPct val="20000"/>
              </a:spcBef>
              <a:buClr>
                <a:schemeClr val="hlink"/>
              </a:buClr>
              <a:buSzPct val="75000"/>
              <a:buFont typeface="Wingdings" pitchFamily="2" charset="2"/>
              <a:buNone/>
            </a:pPr>
            <a:r>
              <a:rPr lang="zh-CN" altLang="en-US" sz="2400" b="1"/>
              <a:t>数据对象集合</a:t>
            </a:r>
            <a:r>
              <a:rPr lang="en-US" altLang="zh-CN" sz="2400" b="1"/>
              <a:t>S</a:t>
            </a:r>
            <a:r>
              <a:rPr lang="zh-CN" altLang="en-US" sz="2400" b="1"/>
              <a:t>见表</a:t>
            </a:r>
            <a:r>
              <a:rPr lang="en-US" altLang="zh-CN" sz="2400" b="1"/>
              <a:t>1</a:t>
            </a:r>
            <a:r>
              <a:rPr lang="zh-CN" altLang="en-US" sz="2400" b="1"/>
              <a:t>，作为一个聚类分析的二维样本，要求的簇的数量</a:t>
            </a:r>
            <a:r>
              <a:rPr lang="en-US" altLang="zh-CN" sz="2400" b="1"/>
              <a:t>k=2</a:t>
            </a:r>
            <a:r>
              <a:rPr lang="zh-CN" altLang="en-US" sz="2400" b="1"/>
              <a:t>。</a:t>
            </a:r>
          </a:p>
          <a:p>
            <a:pPr marL="609600" indent="-609600">
              <a:lnSpc>
                <a:spcPct val="80000"/>
              </a:lnSpc>
              <a:spcBef>
                <a:spcPct val="20000"/>
              </a:spcBef>
              <a:buClr>
                <a:schemeClr val="hlink"/>
              </a:buClr>
              <a:buSzPct val="75000"/>
              <a:buFont typeface="Wingdings" pitchFamily="2" charset="2"/>
              <a:buNone/>
            </a:pPr>
            <a:r>
              <a:rPr lang="en-US" altLang="zh-CN" sz="2400" b="1"/>
              <a:t>(1)</a:t>
            </a:r>
            <a:r>
              <a:rPr lang="zh-CN" altLang="en-US" sz="2400" b="1"/>
              <a:t>选择          ，         为初始的簇中心，即                     ，                    。</a:t>
            </a:r>
          </a:p>
          <a:p>
            <a:pPr marL="609600" indent="-609600">
              <a:lnSpc>
                <a:spcPct val="80000"/>
              </a:lnSpc>
              <a:spcBef>
                <a:spcPct val="20000"/>
              </a:spcBef>
              <a:buClr>
                <a:schemeClr val="hlink"/>
              </a:buClr>
              <a:buSzPct val="75000"/>
              <a:buFont typeface="Wingdings" pitchFamily="2" charset="2"/>
              <a:buNone/>
            </a:pPr>
            <a:r>
              <a:rPr lang="en-US" altLang="zh-CN" sz="2400" b="1"/>
              <a:t>(2)</a:t>
            </a:r>
            <a:r>
              <a:rPr lang="zh-CN" altLang="en-US" sz="2400" b="1"/>
              <a:t>对剩余的每个对象，根据其与各个簇中心的距离，将它赋给最近的簇。</a:t>
            </a:r>
          </a:p>
          <a:p>
            <a:pPr marL="609600" indent="-609600">
              <a:lnSpc>
                <a:spcPct val="80000"/>
              </a:lnSpc>
              <a:spcBef>
                <a:spcPct val="20000"/>
              </a:spcBef>
              <a:buClr>
                <a:schemeClr val="hlink"/>
              </a:buClr>
              <a:buSzPct val="75000"/>
              <a:buFont typeface="Wingdings" pitchFamily="2" charset="2"/>
              <a:buNone/>
            </a:pPr>
            <a:r>
              <a:rPr lang="zh-CN" altLang="en-US" sz="2400" b="1"/>
              <a:t>     对      ：</a:t>
            </a:r>
          </a:p>
          <a:p>
            <a:pPr marL="609600" indent="-609600">
              <a:lnSpc>
                <a:spcPct val="80000"/>
              </a:lnSpc>
              <a:spcBef>
                <a:spcPct val="20000"/>
              </a:spcBef>
              <a:buClr>
                <a:schemeClr val="hlink"/>
              </a:buClr>
              <a:buSzPct val="75000"/>
              <a:buFont typeface="Wingdings" pitchFamily="2" charset="2"/>
              <a:buNone/>
            </a:pPr>
            <a:endParaRPr lang="zh-CN" altLang="en-US" sz="2400" b="1"/>
          </a:p>
          <a:p>
            <a:pPr marL="609600" indent="-609600">
              <a:lnSpc>
                <a:spcPct val="80000"/>
              </a:lnSpc>
              <a:spcBef>
                <a:spcPct val="20000"/>
              </a:spcBef>
              <a:buClr>
                <a:schemeClr val="hlink"/>
              </a:buClr>
              <a:buSzPct val="75000"/>
              <a:buFont typeface="Wingdings" pitchFamily="2" charset="2"/>
              <a:buNone/>
            </a:pPr>
            <a:r>
              <a:rPr lang="zh-CN" altLang="en-US" sz="2400">
                <a:solidFill>
                  <a:srgbClr val="000404"/>
                </a:solidFill>
              </a:rPr>
              <a:t>           </a:t>
            </a:r>
          </a:p>
          <a:p>
            <a:pPr marL="609600" indent="-609600">
              <a:lnSpc>
                <a:spcPct val="80000"/>
              </a:lnSpc>
              <a:spcBef>
                <a:spcPct val="20000"/>
              </a:spcBef>
              <a:buClr>
                <a:schemeClr val="hlink"/>
              </a:buClr>
              <a:buSzPct val="75000"/>
              <a:buFont typeface="Wingdings" pitchFamily="2" charset="2"/>
              <a:buChar char="v"/>
            </a:pPr>
            <a:endParaRPr lang="en-US" altLang="zh-CN" sz="2400">
              <a:solidFill>
                <a:srgbClr val="000404"/>
              </a:solidFill>
            </a:endParaRPr>
          </a:p>
        </p:txBody>
      </p:sp>
      <p:sp>
        <p:nvSpPr>
          <p:cNvPr id="43051" name="Text Box 163"/>
          <p:cNvSpPr txBox="1">
            <a:spLocks noChangeArrowheads="1"/>
          </p:cNvSpPr>
          <p:nvPr/>
        </p:nvSpPr>
        <p:spPr bwMode="auto">
          <a:xfrm>
            <a:off x="457200" y="4392613"/>
            <a:ext cx="8686800" cy="2124075"/>
          </a:xfrm>
          <a:prstGeom prst="rect">
            <a:avLst/>
          </a:prstGeom>
          <a:noFill/>
          <a:ln w="9525">
            <a:noFill/>
            <a:miter lim="800000"/>
            <a:headEnd/>
            <a:tailEnd/>
          </a:ln>
        </p:spPr>
        <p:txBody>
          <a:bodyPr>
            <a:spAutoFit/>
          </a:bodyPr>
          <a:lstStyle/>
          <a:p>
            <a:r>
              <a:rPr lang="zh-CN" altLang="en-US" sz="2400" b="1"/>
              <a:t>显然                               ，故将   分配给</a:t>
            </a:r>
            <a:endParaRPr lang="en-US" altLang="zh-CN" sz="2400" b="1"/>
          </a:p>
          <a:p>
            <a:endParaRPr lang="zh-CN" altLang="en-US" sz="2400" b="1"/>
          </a:p>
          <a:p>
            <a:endParaRPr lang="zh-CN" altLang="en-US" sz="2400" b="1"/>
          </a:p>
          <a:p>
            <a:endParaRPr lang="zh-CN" altLang="en-US" sz="2400" b="1"/>
          </a:p>
          <a:p>
            <a:pPr>
              <a:spcBef>
                <a:spcPct val="50000"/>
              </a:spcBef>
            </a:pPr>
            <a:endParaRPr lang="en-US" altLang="zh-CN" sz="2400"/>
          </a:p>
        </p:txBody>
      </p:sp>
      <p:graphicFrame>
        <p:nvGraphicFramePr>
          <p:cNvPr id="43010" name="Object 2"/>
          <p:cNvGraphicFramePr>
            <a:graphicFrameLocks noChangeAspect="1"/>
          </p:cNvGraphicFramePr>
          <p:nvPr/>
        </p:nvGraphicFramePr>
        <p:xfrm>
          <a:off x="3505200" y="1066800"/>
          <a:ext cx="685800" cy="350838"/>
        </p:xfrm>
        <a:graphic>
          <a:graphicData uri="http://schemas.openxmlformats.org/presentationml/2006/ole">
            <p:oleObj spid="_x0000_s43010" name="公式" r:id="rId3" imgW="482181" imgH="215713" progId="Equation.3">
              <p:embed/>
            </p:oleObj>
          </a:graphicData>
        </a:graphic>
      </p:graphicFrame>
      <p:graphicFrame>
        <p:nvGraphicFramePr>
          <p:cNvPr id="43011" name="Object 3"/>
          <p:cNvGraphicFramePr>
            <a:graphicFrameLocks noChangeAspect="1"/>
          </p:cNvGraphicFramePr>
          <p:nvPr/>
        </p:nvGraphicFramePr>
        <p:xfrm>
          <a:off x="4419600" y="1066800"/>
          <a:ext cx="838200" cy="371475"/>
        </p:xfrm>
        <a:graphic>
          <a:graphicData uri="http://schemas.openxmlformats.org/presentationml/2006/ole">
            <p:oleObj spid="_x0000_s43011" name="公式" r:id="rId4" imgW="494870" imgH="215713" progId="Equation.3">
              <p:embed/>
            </p:oleObj>
          </a:graphicData>
        </a:graphic>
      </p:graphicFrame>
      <p:graphicFrame>
        <p:nvGraphicFramePr>
          <p:cNvPr id="43012" name="Object 4"/>
          <p:cNvGraphicFramePr>
            <a:graphicFrameLocks noChangeAspect="1"/>
          </p:cNvGraphicFramePr>
          <p:nvPr/>
        </p:nvGraphicFramePr>
        <p:xfrm>
          <a:off x="3352800" y="1371600"/>
          <a:ext cx="1524000" cy="379413"/>
        </p:xfrm>
        <a:graphic>
          <a:graphicData uri="http://schemas.openxmlformats.org/presentationml/2006/ole">
            <p:oleObj spid="_x0000_s43012" name="公式" r:id="rId5" imgW="1002865" imgH="215806" progId="Equation.3">
              <p:embed/>
            </p:oleObj>
          </a:graphicData>
        </a:graphic>
      </p:graphicFrame>
      <p:graphicFrame>
        <p:nvGraphicFramePr>
          <p:cNvPr id="43013" name="Object 5"/>
          <p:cNvGraphicFramePr>
            <a:graphicFrameLocks noChangeAspect="1"/>
          </p:cNvGraphicFramePr>
          <p:nvPr/>
        </p:nvGraphicFramePr>
        <p:xfrm>
          <a:off x="5486400" y="1371600"/>
          <a:ext cx="1600200" cy="382588"/>
        </p:xfrm>
        <a:graphic>
          <a:graphicData uri="http://schemas.openxmlformats.org/presentationml/2006/ole">
            <p:oleObj spid="_x0000_s43013" name="公式" r:id="rId6" imgW="1040948" imgH="215806" progId="Equation.3">
              <p:embed/>
            </p:oleObj>
          </a:graphicData>
        </a:graphic>
      </p:graphicFrame>
      <p:graphicFrame>
        <p:nvGraphicFramePr>
          <p:cNvPr id="43014" name="Object 6"/>
          <p:cNvGraphicFramePr>
            <a:graphicFrameLocks noChangeAspect="1"/>
          </p:cNvGraphicFramePr>
          <p:nvPr/>
        </p:nvGraphicFramePr>
        <p:xfrm>
          <a:off x="3857625" y="2819400"/>
          <a:ext cx="3533775" cy="492125"/>
        </p:xfrm>
        <a:graphic>
          <a:graphicData uri="http://schemas.openxmlformats.org/presentationml/2006/ole">
            <p:oleObj spid="_x0000_s43014" name="公式" r:id="rId7" imgW="2438400" imgH="292100" progId="Equation.3">
              <p:embed/>
            </p:oleObj>
          </a:graphicData>
        </a:graphic>
      </p:graphicFrame>
      <p:graphicFrame>
        <p:nvGraphicFramePr>
          <p:cNvPr id="43015" name="Object 7"/>
          <p:cNvGraphicFramePr>
            <a:graphicFrameLocks noChangeAspect="1"/>
          </p:cNvGraphicFramePr>
          <p:nvPr/>
        </p:nvGraphicFramePr>
        <p:xfrm>
          <a:off x="3733800" y="3352800"/>
          <a:ext cx="3581400" cy="490538"/>
        </p:xfrm>
        <a:graphic>
          <a:graphicData uri="http://schemas.openxmlformats.org/presentationml/2006/ole">
            <p:oleObj spid="_x0000_s43015" name="公式" r:id="rId8" imgW="2438400" imgH="292100" progId="Equation.3">
              <p:embed/>
            </p:oleObj>
          </a:graphicData>
        </a:graphic>
      </p:graphicFrame>
      <p:graphicFrame>
        <p:nvGraphicFramePr>
          <p:cNvPr id="43016" name="Object 8"/>
          <p:cNvGraphicFramePr>
            <a:graphicFrameLocks noChangeAspect="1"/>
          </p:cNvGraphicFramePr>
          <p:nvPr/>
        </p:nvGraphicFramePr>
        <p:xfrm>
          <a:off x="1219200" y="4419600"/>
          <a:ext cx="2514600" cy="452438"/>
        </p:xfrm>
        <a:graphic>
          <a:graphicData uri="http://schemas.openxmlformats.org/presentationml/2006/ole">
            <p:oleObj spid="_x0000_s43016" name="公式" r:id="rId9" imgW="1447800" imgH="228600" progId="Equation.3">
              <p:embed/>
            </p:oleObj>
          </a:graphicData>
        </a:graphic>
      </p:graphicFrame>
      <p:graphicFrame>
        <p:nvGraphicFramePr>
          <p:cNvPr id="43017" name="Object 9"/>
          <p:cNvGraphicFramePr>
            <a:graphicFrameLocks noChangeAspect="1"/>
          </p:cNvGraphicFramePr>
          <p:nvPr/>
        </p:nvGraphicFramePr>
        <p:xfrm>
          <a:off x="3200400" y="2438400"/>
          <a:ext cx="317500" cy="381000"/>
        </p:xfrm>
        <a:graphic>
          <a:graphicData uri="http://schemas.openxmlformats.org/presentationml/2006/ole">
            <p:oleObj spid="_x0000_s43017" name="公式" r:id="rId10" imgW="190500" imgH="228600" progId="Equation.3">
              <p:embed/>
            </p:oleObj>
          </a:graphicData>
        </a:graphic>
      </p:graphicFrame>
      <p:sp>
        <p:nvSpPr>
          <p:cNvPr id="43052" name="Rectangle 18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3018" name="Object 10"/>
          <p:cNvGraphicFramePr>
            <a:graphicFrameLocks noChangeAspect="1"/>
          </p:cNvGraphicFramePr>
          <p:nvPr/>
        </p:nvGraphicFramePr>
        <p:xfrm>
          <a:off x="4648200" y="4419600"/>
          <a:ext cx="317500" cy="381000"/>
        </p:xfrm>
        <a:graphic>
          <a:graphicData uri="http://schemas.openxmlformats.org/presentationml/2006/ole">
            <p:oleObj spid="_x0000_s43018" name="公式" r:id="rId11" imgW="190500" imgH="228600" progId="Equation.3">
              <p:embed/>
            </p:oleObj>
          </a:graphicData>
        </a:graphic>
      </p:graphicFrame>
      <p:sp>
        <p:nvSpPr>
          <p:cNvPr id="43053" name="Rectangle 18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3019" name="Object 11"/>
          <p:cNvGraphicFramePr>
            <a:graphicFrameLocks noChangeAspect="1"/>
          </p:cNvGraphicFramePr>
          <p:nvPr/>
        </p:nvGraphicFramePr>
        <p:xfrm>
          <a:off x="5791200" y="4419600"/>
          <a:ext cx="347663" cy="381000"/>
        </p:xfrm>
        <a:graphic>
          <a:graphicData uri="http://schemas.openxmlformats.org/presentationml/2006/ole">
            <p:oleObj spid="_x0000_s43019" name="公式" r:id="rId12" imgW="203024" imgH="215713" progId="Equation.3">
              <p:embed/>
            </p:oleObj>
          </a:graphicData>
        </a:graphic>
      </p:graphicFrame>
      <p:sp>
        <p:nvSpPr>
          <p:cNvPr id="43054" name="Rectangle 18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3055" name="Rectangle 18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lgn="ctr"/>
            <a:endParaRPr lang="zh-CN" altLang="zh-CN"/>
          </a:p>
        </p:txBody>
      </p:sp>
      <p:sp>
        <p:nvSpPr>
          <p:cNvPr id="43056" name="Rectangle 19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3057" name="Rectangle 19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3058" name="Rectangle 196"/>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sp>
        <p:nvSpPr>
          <p:cNvPr id="43059" name="Rectangle 198"/>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sp>
        <p:nvSpPr>
          <p:cNvPr id="43060" name="Rectangle 20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3061" name="Rectangle 202"/>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43062" name="Text Box 203"/>
          <p:cNvSpPr txBox="1">
            <a:spLocks noChangeArrowheads="1"/>
          </p:cNvSpPr>
          <p:nvPr/>
        </p:nvSpPr>
        <p:spPr bwMode="auto">
          <a:xfrm>
            <a:off x="609600" y="304800"/>
            <a:ext cx="1447800" cy="457200"/>
          </a:xfrm>
          <a:prstGeom prst="rect">
            <a:avLst/>
          </a:prstGeom>
          <a:noFill/>
          <a:ln w="9525">
            <a:noFill/>
            <a:miter lim="800000"/>
            <a:headEnd/>
            <a:tailEnd/>
          </a:ln>
        </p:spPr>
        <p:txBody>
          <a:bodyPr>
            <a:spAutoFit/>
          </a:bodyPr>
          <a:lstStyle/>
          <a:p>
            <a:pPr>
              <a:spcBef>
                <a:spcPct val="50000"/>
              </a:spcBef>
            </a:pPr>
            <a:r>
              <a:rPr lang="zh-CN" altLang="en-US" sz="2400" b="1">
                <a:solidFill>
                  <a:schemeClr val="tx2"/>
                </a:solidFill>
              </a:rPr>
              <a:t>例子</a:t>
            </a:r>
          </a:p>
        </p:txBody>
      </p:sp>
      <p:pic>
        <p:nvPicPr>
          <p:cNvPr id="43063" name="Picture 39" descr="014n">
            <a:hlinkClick r:id="rId13" action="ppaction://hlinksldjump"/>
          </p:cNvPr>
          <p:cNvPicPr>
            <a:picLocks noChangeAspect="1" noChangeArrowheads="1" noCrop="1"/>
          </p:cNvPicPr>
          <p:nvPr/>
        </p:nvPicPr>
        <p:blipFill>
          <a:blip r:embed="rId14"/>
          <a:srcRect/>
          <a:stretch>
            <a:fillRect/>
          </a:stretch>
        </p:blipFill>
        <p:spPr bwMode="auto">
          <a:xfrm>
            <a:off x="571500" y="5286375"/>
            <a:ext cx="942975" cy="103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9104"/>
                                        </p:tgtEl>
                                        <p:attrNameLst>
                                          <p:attrName>style.visibility</p:attrName>
                                        </p:attrNameLst>
                                      </p:cBhvr>
                                      <p:to>
                                        <p:strVal val="visible"/>
                                      </p:to>
                                    </p:set>
                                    <p:anim calcmode="lin" valueType="num">
                                      <p:cBhvr additive="base">
                                        <p:cTn id="7" dur="2000" fill="hold"/>
                                        <p:tgtEl>
                                          <p:spTgt spid="39104"/>
                                        </p:tgtEl>
                                        <p:attrNameLst>
                                          <p:attrName>ppt_x</p:attrName>
                                        </p:attrNameLst>
                                      </p:cBhvr>
                                      <p:tavLst>
                                        <p:tav tm="0">
                                          <p:val>
                                            <p:strVal val="#ppt_x"/>
                                          </p:val>
                                        </p:tav>
                                        <p:tav tm="100000">
                                          <p:val>
                                            <p:strVal val="#ppt_x"/>
                                          </p:val>
                                        </p:tav>
                                      </p:tavLst>
                                    </p:anim>
                                    <p:anim calcmode="lin" valueType="num">
                                      <p:cBhvr additive="base">
                                        <p:cTn id="8" dur="2000" fill="hold"/>
                                        <p:tgtEl>
                                          <p:spTgt spid="39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98" name="内容占位符 7"/>
          <p:cNvSpPr>
            <a:spLocks noGrp="1"/>
          </p:cNvSpPr>
          <p:nvPr>
            <p:ph/>
          </p:nvPr>
        </p:nvSpPr>
        <p:spPr>
          <a:xfrm>
            <a:off x="285750" y="642938"/>
            <a:ext cx="7556500" cy="676275"/>
          </a:xfrm>
        </p:spPr>
        <p:txBody>
          <a:bodyPr/>
          <a:lstStyle/>
          <a:p>
            <a:r>
              <a:rPr lang="zh-CN" altLang="en-US" sz="2800" smtClean="0"/>
              <a:t>对于     </a:t>
            </a:r>
            <a:r>
              <a:rPr lang="zh-CN" altLang="en-US" smtClean="0"/>
              <a:t>：</a:t>
            </a:r>
            <a:endParaRPr lang="en-US" altLang="zh-CN" smtClean="0"/>
          </a:p>
          <a:p>
            <a:endParaRPr lang="en-US" smtClean="0"/>
          </a:p>
          <a:p>
            <a:r>
              <a:rPr lang="zh-CN" altLang="en-US" sz="2800" smtClean="0"/>
              <a:t>因为                               所以将     分配给</a:t>
            </a:r>
            <a:endParaRPr lang="en-US" altLang="zh-CN" sz="2800" smtClean="0"/>
          </a:p>
          <a:p>
            <a:r>
              <a:rPr lang="zh-CN" altLang="en-US" smtClean="0"/>
              <a:t> 对于    ：</a:t>
            </a:r>
            <a:endParaRPr lang="en-US" altLang="zh-CN" smtClean="0"/>
          </a:p>
          <a:p>
            <a:endParaRPr lang="en-US" altLang="zh-CN" smtClean="0"/>
          </a:p>
          <a:p>
            <a:r>
              <a:rPr lang="zh-CN" altLang="en-US" smtClean="0"/>
              <a:t>因为                         所以将    分配给</a:t>
            </a:r>
            <a:endParaRPr lang="en-US" altLang="zh-CN" smtClean="0"/>
          </a:p>
          <a:p>
            <a:r>
              <a:rPr lang="zh-CN" altLang="en-US" sz="2800" smtClean="0"/>
              <a:t>更新，得到新簇                    和</a:t>
            </a:r>
            <a:endParaRPr lang="en-US" altLang="zh-CN" sz="2800" smtClean="0"/>
          </a:p>
          <a:p>
            <a:r>
              <a:rPr lang="zh-CN" altLang="en-US" sz="2800" smtClean="0"/>
              <a:t>计算平方误差准则，单个方差为</a:t>
            </a:r>
          </a:p>
          <a:p>
            <a:endParaRPr lang="zh-CN" altLang="en-US" smtClean="0"/>
          </a:p>
        </p:txBody>
      </p:sp>
      <p:graphicFrame>
        <p:nvGraphicFramePr>
          <p:cNvPr id="109572" name="Object 4"/>
          <p:cNvGraphicFramePr>
            <a:graphicFrameLocks noChangeAspect="1"/>
          </p:cNvGraphicFramePr>
          <p:nvPr/>
        </p:nvGraphicFramePr>
        <p:xfrm>
          <a:off x="1500188" y="642938"/>
          <a:ext cx="381000" cy="400050"/>
        </p:xfrm>
        <a:graphic>
          <a:graphicData uri="http://schemas.openxmlformats.org/presentationml/2006/ole">
            <p:oleObj spid="_x0000_s109572" name="Equation" r:id="rId3" imgW="190440" imgH="228600" progId="Equation.DSMT4">
              <p:embed/>
            </p:oleObj>
          </a:graphicData>
        </a:graphic>
      </p:graphicFrame>
      <p:sp>
        <p:nvSpPr>
          <p:cNvPr id="10959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9600"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9575" name="Object 7"/>
          <p:cNvGraphicFramePr>
            <a:graphicFrameLocks noChangeAspect="1"/>
          </p:cNvGraphicFramePr>
          <p:nvPr/>
        </p:nvGraphicFramePr>
        <p:xfrm>
          <a:off x="2357438" y="500063"/>
          <a:ext cx="5000625" cy="642937"/>
        </p:xfrm>
        <a:graphic>
          <a:graphicData uri="http://schemas.openxmlformats.org/presentationml/2006/ole">
            <p:oleObj spid="_x0000_s109575" name="Equation" r:id="rId4" imgW="2425700" imgH="330200" progId="Equation.DSMT4">
              <p:embed/>
            </p:oleObj>
          </a:graphicData>
        </a:graphic>
      </p:graphicFrame>
      <p:sp>
        <p:nvSpPr>
          <p:cNvPr id="109601"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9577" name="Object 9"/>
          <p:cNvGraphicFramePr>
            <a:graphicFrameLocks noChangeAspect="1"/>
          </p:cNvGraphicFramePr>
          <p:nvPr/>
        </p:nvGraphicFramePr>
        <p:xfrm>
          <a:off x="2357438" y="1285875"/>
          <a:ext cx="5000625" cy="571500"/>
        </p:xfrm>
        <a:graphic>
          <a:graphicData uri="http://schemas.openxmlformats.org/presentationml/2006/ole">
            <p:oleObj spid="_x0000_s109577" name="Equation" r:id="rId5" imgW="2247900" imgH="330200" progId="Equation.DSMT4">
              <p:embed/>
            </p:oleObj>
          </a:graphicData>
        </a:graphic>
      </p:graphicFrame>
      <p:sp>
        <p:nvSpPr>
          <p:cNvPr id="109602"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9579" name="Object 11"/>
          <p:cNvGraphicFramePr>
            <a:graphicFrameLocks noChangeAspect="1"/>
          </p:cNvGraphicFramePr>
          <p:nvPr/>
        </p:nvGraphicFramePr>
        <p:xfrm>
          <a:off x="1643063" y="1857375"/>
          <a:ext cx="2786062" cy="428625"/>
        </p:xfrm>
        <a:graphic>
          <a:graphicData uri="http://schemas.openxmlformats.org/presentationml/2006/ole">
            <p:oleObj spid="_x0000_s109579" name="Equation" r:id="rId6" imgW="1485255" imgH="253890" progId="Equation.DSMT4">
              <p:embed/>
            </p:oleObj>
          </a:graphicData>
        </a:graphic>
      </p:graphicFrame>
      <p:graphicFrame>
        <p:nvGraphicFramePr>
          <p:cNvPr id="109581" name="Object 13"/>
          <p:cNvGraphicFramePr>
            <a:graphicFrameLocks noChangeAspect="1"/>
          </p:cNvGraphicFramePr>
          <p:nvPr/>
        </p:nvGraphicFramePr>
        <p:xfrm>
          <a:off x="5572125" y="1785938"/>
          <a:ext cx="428625" cy="469900"/>
        </p:xfrm>
        <a:graphic>
          <a:graphicData uri="http://schemas.openxmlformats.org/presentationml/2006/ole">
            <p:oleObj spid="_x0000_s109581" name="Equation" r:id="rId7" imgW="190440" imgH="228600" progId="Equation.DSMT4">
              <p:embed/>
            </p:oleObj>
          </a:graphicData>
        </a:graphic>
      </p:graphicFrame>
      <p:graphicFrame>
        <p:nvGraphicFramePr>
          <p:cNvPr id="109582" name="Object 14"/>
          <p:cNvGraphicFramePr>
            <a:graphicFrameLocks noChangeAspect="1"/>
          </p:cNvGraphicFramePr>
          <p:nvPr/>
        </p:nvGraphicFramePr>
        <p:xfrm>
          <a:off x="7143750" y="1785938"/>
          <a:ext cx="504825" cy="400050"/>
        </p:xfrm>
        <a:graphic>
          <a:graphicData uri="http://schemas.openxmlformats.org/presentationml/2006/ole">
            <p:oleObj spid="_x0000_s109582" name="Equation" r:id="rId8" imgW="152280" imgH="228600" progId="Equation.DSMT4">
              <p:embed/>
            </p:oleObj>
          </a:graphicData>
        </a:graphic>
      </p:graphicFrame>
      <p:graphicFrame>
        <p:nvGraphicFramePr>
          <p:cNvPr id="109583" name="Object 15"/>
          <p:cNvGraphicFramePr>
            <a:graphicFrameLocks noChangeAspect="1"/>
          </p:cNvGraphicFramePr>
          <p:nvPr/>
        </p:nvGraphicFramePr>
        <p:xfrm>
          <a:off x="1714500" y="2428875"/>
          <a:ext cx="404813" cy="357188"/>
        </p:xfrm>
        <a:graphic>
          <a:graphicData uri="http://schemas.openxmlformats.org/presentationml/2006/ole">
            <p:oleObj spid="_x0000_s109583" name="Equation" r:id="rId9" imgW="190440" imgH="228600" progId="Equation.DSMT4">
              <p:embed/>
            </p:oleObj>
          </a:graphicData>
        </a:graphic>
      </p:graphicFrame>
      <p:graphicFrame>
        <p:nvGraphicFramePr>
          <p:cNvPr id="109584" name="Object 16"/>
          <p:cNvGraphicFramePr>
            <a:graphicFrameLocks noChangeAspect="1"/>
          </p:cNvGraphicFramePr>
          <p:nvPr/>
        </p:nvGraphicFramePr>
        <p:xfrm>
          <a:off x="2571750" y="2286000"/>
          <a:ext cx="4643438" cy="571500"/>
        </p:xfrm>
        <a:graphic>
          <a:graphicData uri="http://schemas.openxmlformats.org/presentationml/2006/ole">
            <p:oleObj spid="_x0000_s109584" name="Equation" r:id="rId10" imgW="2222280" imgH="330120" progId="Equation.DSMT4">
              <p:embed/>
            </p:oleObj>
          </a:graphicData>
        </a:graphic>
      </p:graphicFrame>
      <p:graphicFrame>
        <p:nvGraphicFramePr>
          <p:cNvPr id="109585" name="Object 17"/>
          <p:cNvGraphicFramePr>
            <a:graphicFrameLocks noChangeAspect="1"/>
          </p:cNvGraphicFramePr>
          <p:nvPr/>
        </p:nvGraphicFramePr>
        <p:xfrm>
          <a:off x="2571750" y="3000375"/>
          <a:ext cx="4643438" cy="500063"/>
        </p:xfrm>
        <a:graphic>
          <a:graphicData uri="http://schemas.openxmlformats.org/presentationml/2006/ole">
            <p:oleObj spid="_x0000_s109585" name="Equation" r:id="rId11" imgW="2438280" imgH="330120" progId="Equation.DSMT4">
              <p:embed/>
            </p:oleObj>
          </a:graphicData>
        </a:graphic>
      </p:graphicFrame>
      <p:graphicFrame>
        <p:nvGraphicFramePr>
          <p:cNvPr id="109586" name="Object 18"/>
          <p:cNvGraphicFramePr>
            <a:graphicFrameLocks noChangeAspect="1"/>
          </p:cNvGraphicFramePr>
          <p:nvPr/>
        </p:nvGraphicFramePr>
        <p:xfrm>
          <a:off x="1785938" y="3643313"/>
          <a:ext cx="2500312" cy="428625"/>
        </p:xfrm>
        <a:graphic>
          <a:graphicData uri="http://schemas.openxmlformats.org/presentationml/2006/ole">
            <p:oleObj spid="_x0000_s109586" name="Equation" r:id="rId12" imgW="1473120" imgH="253800" progId="Equation.DSMT4">
              <p:embed/>
            </p:oleObj>
          </a:graphicData>
        </a:graphic>
      </p:graphicFrame>
      <p:graphicFrame>
        <p:nvGraphicFramePr>
          <p:cNvPr id="109587" name="Object 19"/>
          <p:cNvGraphicFramePr>
            <a:graphicFrameLocks noChangeAspect="1"/>
          </p:cNvGraphicFramePr>
          <p:nvPr/>
        </p:nvGraphicFramePr>
        <p:xfrm>
          <a:off x="5643563" y="3571875"/>
          <a:ext cx="357187" cy="428625"/>
        </p:xfrm>
        <a:graphic>
          <a:graphicData uri="http://schemas.openxmlformats.org/presentationml/2006/ole">
            <p:oleObj spid="_x0000_s109587" name="Equation" r:id="rId13" imgW="190440" imgH="228600" progId="Equation.DSMT4">
              <p:embed/>
            </p:oleObj>
          </a:graphicData>
        </a:graphic>
      </p:graphicFrame>
      <p:graphicFrame>
        <p:nvGraphicFramePr>
          <p:cNvPr id="109588" name="Object 20"/>
          <p:cNvGraphicFramePr>
            <a:graphicFrameLocks noChangeAspect="1"/>
          </p:cNvGraphicFramePr>
          <p:nvPr/>
        </p:nvGraphicFramePr>
        <p:xfrm>
          <a:off x="7286625" y="3571875"/>
          <a:ext cx="428625" cy="357188"/>
        </p:xfrm>
        <a:graphic>
          <a:graphicData uri="http://schemas.openxmlformats.org/presentationml/2006/ole">
            <p:oleObj spid="_x0000_s109588" name="Equation" r:id="rId14" imgW="177480" imgH="228600" progId="Equation.DSMT4">
              <p:embed/>
            </p:oleObj>
          </a:graphicData>
        </a:graphic>
      </p:graphicFrame>
      <p:graphicFrame>
        <p:nvGraphicFramePr>
          <p:cNvPr id="109589" name="Object 21"/>
          <p:cNvGraphicFramePr>
            <a:graphicFrameLocks noChangeAspect="1"/>
          </p:cNvGraphicFramePr>
          <p:nvPr/>
        </p:nvGraphicFramePr>
        <p:xfrm>
          <a:off x="3714750" y="4143375"/>
          <a:ext cx="1371600" cy="374650"/>
        </p:xfrm>
        <a:graphic>
          <a:graphicData uri="http://schemas.openxmlformats.org/presentationml/2006/ole">
            <p:oleObj spid="_x0000_s109589" name="公式" r:id="rId15" imgW="838200" imgH="228600" progId="Equation.3">
              <p:embed/>
            </p:oleObj>
          </a:graphicData>
        </a:graphic>
      </p:graphicFrame>
      <p:graphicFrame>
        <p:nvGraphicFramePr>
          <p:cNvPr id="109593" name="Object 25"/>
          <p:cNvGraphicFramePr>
            <a:graphicFrameLocks noChangeAspect="1"/>
          </p:cNvGraphicFramePr>
          <p:nvPr/>
        </p:nvGraphicFramePr>
        <p:xfrm>
          <a:off x="571500" y="5214938"/>
          <a:ext cx="5857875" cy="500062"/>
        </p:xfrm>
        <a:graphic>
          <a:graphicData uri="http://schemas.openxmlformats.org/presentationml/2006/ole">
            <p:oleObj spid="_x0000_s109593" name="公式" r:id="rId16" imgW="3048000" imgH="241300" progId="Equation.3">
              <p:embed/>
            </p:oleObj>
          </a:graphicData>
        </a:graphic>
      </p:graphicFrame>
      <p:graphicFrame>
        <p:nvGraphicFramePr>
          <p:cNvPr id="109594" name="Object 26"/>
          <p:cNvGraphicFramePr>
            <a:graphicFrameLocks noChangeAspect="1"/>
          </p:cNvGraphicFramePr>
          <p:nvPr/>
        </p:nvGraphicFramePr>
        <p:xfrm>
          <a:off x="571500" y="6000750"/>
          <a:ext cx="1371600" cy="414338"/>
        </p:xfrm>
        <a:graphic>
          <a:graphicData uri="http://schemas.openxmlformats.org/presentationml/2006/ole">
            <p:oleObj spid="_x0000_s109594" name="公式" r:id="rId17" imgW="723586" imgH="215806" progId="Equation.3">
              <p:embed/>
            </p:oleObj>
          </a:graphicData>
        </a:graphic>
      </p:graphicFrame>
      <p:graphicFrame>
        <p:nvGraphicFramePr>
          <p:cNvPr id="109595" name="Object 27"/>
          <p:cNvGraphicFramePr>
            <a:graphicFrameLocks noChangeAspect="1"/>
          </p:cNvGraphicFramePr>
          <p:nvPr/>
        </p:nvGraphicFramePr>
        <p:xfrm>
          <a:off x="5715000" y="4143375"/>
          <a:ext cx="1643063" cy="428625"/>
        </p:xfrm>
        <a:graphic>
          <a:graphicData uri="http://schemas.openxmlformats.org/presentationml/2006/ole">
            <p:oleObj spid="_x0000_s109595" name="Equation" r:id="rId18" imgW="1066680" imgH="253800" progId="Equation.DSMT4">
              <p:embed/>
            </p:oleObj>
          </a:graphicData>
        </a:graphic>
      </p:graphicFrame>
      <p:pic>
        <p:nvPicPr>
          <p:cNvPr id="109603" name="Picture 39" descr="014n">
            <a:hlinkClick r:id="rId19" action="ppaction://hlinksldjump"/>
          </p:cNvPr>
          <p:cNvPicPr>
            <a:picLocks noChangeAspect="1" noChangeArrowheads="1" noCrop="1"/>
          </p:cNvPicPr>
          <p:nvPr/>
        </p:nvPicPr>
        <p:blipFill>
          <a:blip r:embed="rId20"/>
          <a:srcRect/>
          <a:stretch>
            <a:fillRect/>
          </a:stretch>
        </p:blipFill>
        <p:spPr bwMode="auto">
          <a:xfrm>
            <a:off x="7786688" y="5286375"/>
            <a:ext cx="942975" cy="1038225"/>
          </a:xfrm>
          <a:prstGeom prst="rect">
            <a:avLst/>
          </a:prstGeom>
          <a:noFill/>
          <a:ln w="9525">
            <a:noFill/>
            <a:miter lim="800000"/>
            <a:headEnd/>
            <a:tailEnd/>
          </a:ln>
        </p:spPr>
      </p:pic>
      <p:graphicFrame>
        <p:nvGraphicFramePr>
          <p:cNvPr id="24" name="Group 192"/>
          <p:cNvGraphicFramePr>
            <a:graphicFrameLocks/>
          </p:cNvGraphicFramePr>
          <p:nvPr/>
        </p:nvGraphicFramePr>
        <p:xfrm>
          <a:off x="7786688" y="285750"/>
          <a:ext cx="1357290" cy="2448876"/>
        </p:xfrm>
        <a:graphic>
          <a:graphicData uri="http://schemas.openxmlformats.org/drawingml/2006/table">
            <a:tbl>
              <a:tblPr/>
              <a:tblGrid>
                <a:gridCol w="357190"/>
                <a:gridCol w="547670"/>
                <a:gridCol w="452430"/>
              </a:tblGrid>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O</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x</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1.5</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4081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bl>
          </a:graphicData>
        </a:graphic>
      </p:graphicFrame>
      <p:graphicFrame>
        <p:nvGraphicFramePr>
          <p:cNvPr id="109596" name="Object 28"/>
          <p:cNvGraphicFramePr>
            <a:graphicFrameLocks noChangeAspect="1"/>
          </p:cNvGraphicFramePr>
          <p:nvPr/>
        </p:nvGraphicFramePr>
        <p:xfrm>
          <a:off x="6643688" y="5143500"/>
          <a:ext cx="1524000" cy="379413"/>
        </p:xfrm>
        <a:graphic>
          <a:graphicData uri="http://schemas.openxmlformats.org/presentationml/2006/ole">
            <p:oleObj spid="_x0000_s109596" name="公式" r:id="rId21" imgW="1002865" imgH="215806" progId="Equation.3">
              <p:embed/>
            </p:oleObj>
          </a:graphicData>
        </a:graphic>
      </p:graphicFrame>
      <p:graphicFrame>
        <p:nvGraphicFramePr>
          <p:cNvPr id="109597" name="Object 29"/>
          <p:cNvGraphicFramePr>
            <a:graphicFrameLocks noChangeAspect="1"/>
          </p:cNvGraphicFramePr>
          <p:nvPr/>
        </p:nvGraphicFramePr>
        <p:xfrm>
          <a:off x="2357438" y="5929313"/>
          <a:ext cx="1600200" cy="382587"/>
        </p:xfrm>
        <a:graphic>
          <a:graphicData uri="http://schemas.openxmlformats.org/presentationml/2006/ole">
            <p:oleObj spid="_x0000_s109597" name="公式" r:id="rId22" imgW="1040948" imgH="215806"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9596"/>
                                        </p:tgtEl>
                                        <p:attrNameLst>
                                          <p:attrName>style.visibility</p:attrName>
                                        </p:attrNameLst>
                                      </p:cBhvr>
                                      <p:to>
                                        <p:strVal val="visible"/>
                                      </p:to>
                                    </p:set>
                                    <p:anim calcmode="lin" valueType="num">
                                      <p:cBhvr additive="base">
                                        <p:cTn id="12" dur="500" fill="hold"/>
                                        <p:tgtEl>
                                          <p:spTgt spid="109596"/>
                                        </p:tgtEl>
                                        <p:attrNameLst>
                                          <p:attrName>ppt_x</p:attrName>
                                        </p:attrNameLst>
                                      </p:cBhvr>
                                      <p:tavLst>
                                        <p:tav tm="0">
                                          <p:val>
                                            <p:strVal val="#ppt_x"/>
                                          </p:val>
                                        </p:tav>
                                        <p:tav tm="100000">
                                          <p:val>
                                            <p:strVal val="#ppt_x"/>
                                          </p:val>
                                        </p:tav>
                                      </p:tavLst>
                                    </p:anim>
                                    <p:anim calcmode="lin" valueType="num">
                                      <p:cBhvr additive="base">
                                        <p:cTn id="13" dur="500" fill="hold"/>
                                        <p:tgtEl>
                                          <p:spTgt spid="10959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97"/>
                                        </p:tgtEl>
                                        <p:attrNameLst>
                                          <p:attrName>style.visibility</p:attrName>
                                        </p:attrNameLst>
                                      </p:cBhvr>
                                      <p:to>
                                        <p:strVal val="visible"/>
                                      </p:to>
                                    </p:set>
                                    <p:animEffect transition="in" filter="fade">
                                      <p:cBhvr>
                                        <p:cTn id="18" dur="2000"/>
                                        <p:tgtEl>
                                          <p:spTgt spid="109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404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4046" name="Rectangle 10"/>
          <p:cNvSpPr>
            <a:spLocks noChangeArrowheads="1"/>
          </p:cNvSpPr>
          <p:nvPr/>
        </p:nvSpPr>
        <p:spPr bwMode="auto">
          <a:xfrm>
            <a:off x="4800600" y="3094038"/>
            <a:ext cx="184150" cy="366712"/>
          </a:xfrm>
          <a:prstGeom prst="rect">
            <a:avLst/>
          </a:prstGeom>
          <a:noFill/>
          <a:ln w="9525">
            <a:noFill/>
            <a:miter lim="800000"/>
            <a:headEnd/>
            <a:tailEnd/>
          </a:ln>
        </p:spPr>
        <p:txBody>
          <a:bodyPr wrap="none" anchor="ctr">
            <a:spAutoFit/>
          </a:bodyPr>
          <a:lstStyle/>
          <a:p>
            <a:endParaRPr lang="zh-CN" altLang="zh-CN"/>
          </a:p>
        </p:txBody>
      </p:sp>
      <p:sp>
        <p:nvSpPr>
          <p:cNvPr id="44047" name="Rectangle 11"/>
          <p:cNvSpPr>
            <a:spLocks noChangeArrowheads="1"/>
          </p:cNvSpPr>
          <p:nvPr/>
        </p:nvSpPr>
        <p:spPr bwMode="auto">
          <a:xfrm>
            <a:off x="457200" y="3184525"/>
            <a:ext cx="311150" cy="244475"/>
          </a:xfrm>
          <a:prstGeom prst="rect">
            <a:avLst/>
          </a:prstGeom>
          <a:noFill/>
          <a:ln w="9525">
            <a:noFill/>
            <a:miter lim="800000"/>
            <a:headEnd/>
            <a:tailEnd/>
          </a:ln>
        </p:spPr>
        <p:txBody>
          <a:bodyPr wrap="none" anchor="ctr">
            <a:spAutoFit/>
          </a:bodyPr>
          <a:lstStyle/>
          <a:p>
            <a:r>
              <a:rPr lang="zh-CN" altLang="en-US" sz="1000">
                <a:latin typeface="Times New Roman" pitchFamily="18" charset="0"/>
                <a:cs typeface="Times New Roman" pitchFamily="18" charset="0"/>
              </a:rPr>
              <a:t>，</a:t>
            </a:r>
            <a:endParaRPr lang="zh-CN" altLang="en-US"/>
          </a:p>
        </p:txBody>
      </p:sp>
      <p:sp>
        <p:nvSpPr>
          <p:cNvPr id="44048" name="Rectangle 12"/>
          <p:cNvSpPr>
            <a:spLocks noChangeArrowheads="1"/>
          </p:cNvSpPr>
          <p:nvPr/>
        </p:nvSpPr>
        <p:spPr bwMode="auto">
          <a:xfrm>
            <a:off x="457200" y="3648075"/>
            <a:ext cx="311150" cy="244475"/>
          </a:xfrm>
          <a:prstGeom prst="rect">
            <a:avLst/>
          </a:prstGeom>
          <a:noFill/>
          <a:ln w="9525">
            <a:noFill/>
            <a:miter lim="800000"/>
            <a:headEnd/>
            <a:tailEnd/>
          </a:ln>
        </p:spPr>
        <p:txBody>
          <a:bodyPr wrap="none" anchor="ctr">
            <a:spAutoFit/>
          </a:bodyPr>
          <a:lstStyle/>
          <a:p>
            <a:pPr>
              <a:tabLst>
                <a:tab pos="457200" algn="l"/>
              </a:tabLst>
            </a:pPr>
            <a:r>
              <a:rPr lang="zh-CN" altLang="en-US" sz="1000">
                <a:latin typeface="Times New Roman" pitchFamily="18" charset="0"/>
                <a:cs typeface="Times New Roman" pitchFamily="18" charset="0"/>
              </a:rPr>
              <a:t>。</a:t>
            </a:r>
            <a:endParaRPr lang="zh-CN" altLang="en-US"/>
          </a:p>
        </p:txBody>
      </p:sp>
      <p:sp>
        <p:nvSpPr>
          <p:cNvPr id="44049" name="Rectangle 1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sp>
        <p:nvSpPr>
          <p:cNvPr id="44050"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4051" name="Rectangle 1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4052" name="Rectangle 2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4053" name="Text Box 23"/>
          <p:cNvSpPr txBox="1">
            <a:spLocks noChangeArrowheads="1"/>
          </p:cNvSpPr>
          <p:nvPr/>
        </p:nvSpPr>
        <p:spPr bwMode="auto">
          <a:xfrm>
            <a:off x="304800" y="609600"/>
            <a:ext cx="6781800" cy="1552575"/>
          </a:xfrm>
          <a:prstGeom prst="rect">
            <a:avLst/>
          </a:prstGeom>
          <a:noFill/>
          <a:ln w="9525">
            <a:noFill/>
            <a:miter lim="800000"/>
            <a:headEnd/>
            <a:tailEnd/>
          </a:ln>
        </p:spPr>
        <p:txBody>
          <a:bodyPr>
            <a:spAutoFit/>
          </a:bodyPr>
          <a:lstStyle/>
          <a:p>
            <a:pPr marL="342900" indent="-342900">
              <a:spcBef>
                <a:spcPct val="50000"/>
              </a:spcBef>
            </a:pPr>
            <a:r>
              <a:rPr lang="zh-CN" altLang="en-US" sz="2400" b="1"/>
              <a:t>总体平均方差是：</a:t>
            </a:r>
          </a:p>
          <a:p>
            <a:pPr marL="342900" indent="-342900">
              <a:spcBef>
                <a:spcPct val="50000"/>
              </a:spcBef>
            </a:pPr>
            <a:r>
              <a:rPr lang="zh-CN" altLang="en-US" sz="2400" b="1"/>
              <a:t>（</a:t>
            </a:r>
            <a:r>
              <a:rPr lang="en-US" altLang="zh-CN" sz="2400" b="1"/>
              <a:t>3</a:t>
            </a:r>
            <a:r>
              <a:rPr lang="zh-CN" altLang="en-US" sz="2400" b="1"/>
              <a:t>）计算新的簇的中心。 </a:t>
            </a:r>
          </a:p>
          <a:p>
            <a:pPr marL="342900" indent="-342900">
              <a:spcBef>
                <a:spcPct val="50000"/>
              </a:spcBef>
            </a:pPr>
            <a:endParaRPr lang="en-US" altLang="zh-CN" sz="2400" b="1"/>
          </a:p>
        </p:txBody>
      </p:sp>
      <p:sp>
        <p:nvSpPr>
          <p:cNvPr id="44054" name="Rectangle 2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4034" name="Object 2"/>
          <p:cNvGraphicFramePr>
            <a:graphicFrameLocks noChangeAspect="1"/>
          </p:cNvGraphicFramePr>
          <p:nvPr/>
        </p:nvGraphicFramePr>
        <p:xfrm>
          <a:off x="2819400" y="533400"/>
          <a:ext cx="4572000" cy="481013"/>
        </p:xfrm>
        <a:graphic>
          <a:graphicData uri="http://schemas.openxmlformats.org/presentationml/2006/ole">
            <p:oleObj spid="_x0000_s44034" name="公式" r:id="rId3" imgW="2082800" imgH="215900" progId="Equation.3">
              <p:embed/>
            </p:oleObj>
          </a:graphicData>
        </a:graphic>
      </p:graphicFrame>
      <p:sp>
        <p:nvSpPr>
          <p:cNvPr id="44055" name="Rectangle 27"/>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4035" name="Object 3"/>
          <p:cNvGraphicFramePr>
            <a:graphicFrameLocks noChangeAspect="1"/>
          </p:cNvGraphicFramePr>
          <p:nvPr/>
        </p:nvGraphicFramePr>
        <p:xfrm>
          <a:off x="1981200" y="1676400"/>
          <a:ext cx="3719513" cy="385763"/>
        </p:xfrm>
        <a:graphic>
          <a:graphicData uri="http://schemas.openxmlformats.org/presentationml/2006/ole">
            <p:oleObj spid="_x0000_s44035" name="公式" r:id="rId4" imgW="2108160" imgH="215640" progId="Equation.3">
              <p:embed/>
            </p:oleObj>
          </a:graphicData>
        </a:graphic>
      </p:graphicFrame>
      <p:sp>
        <p:nvSpPr>
          <p:cNvPr id="44056" name="Rectangle 2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4036" name="Object 4"/>
          <p:cNvGraphicFramePr>
            <a:graphicFrameLocks noChangeAspect="1"/>
          </p:cNvGraphicFramePr>
          <p:nvPr/>
        </p:nvGraphicFramePr>
        <p:xfrm>
          <a:off x="1981200" y="2133600"/>
          <a:ext cx="4724400" cy="373063"/>
        </p:xfrm>
        <a:graphic>
          <a:graphicData uri="http://schemas.openxmlformats.org/presentationml/2006/ole">
            <p:oleObj spid="_x0000_s44036" name="公式" r:id="rId5" imgW="2768600" imgH="215900" progId="Equation.3">
              <p:embed/>
            </p:oleObj>
          </a:graphicData>
        </a:graphic>
      </p:graphicFrame>
      <p:sp>
        <p:nvSpPr>
          <p:cNvPr id="44057" name="Text Box 30"/>
          <p:cNvSpPr txBox="1">
            <a:spLocks noChangeArrowheads="1"/>
          </p:cNvSpPr>
          <p:nvPr/>
        </p:nvSpPr>
        <p:spPr bwMode="auto">
          <a:xfrm>
            <a:off x="533400" y="2590800"/>
            <a:ext cx="8610600" cy="1938338"/>
          </a:xfrm>
          <a:prstGeom prst="rect">
            <a:avLst/>
          </a:prstGeom>
          <a:noFill/>
          <a:ln w="9525">
            <a:noFill/>
            <a:miter lim="800000"/>
            <a:headEnd/>
            <a:tailEnd/>
          </a:ln>
        </p:spPr>
        <p:txBody>
          <a:bodyPr>
            <a:spAutoFit/>
          </a:bodyPr>
          <a:lstStyle/>
          <a:p>
            <a:pPr>
              <a:spcBef>
                <a:spcPct val="50000"/>
              </a:spcBef>
            </a:pPr>
            <a:r>
              <a:rPr lang="zh-CN" altLang="en-US" sz="2400" b="1"/>
              <a:t>重复（</a:t>
            </a:r>
            <a:r>
              <a:rPr lang="en-US" altLang="zh-CN" sz="2400" b="1"/>
              <a:t>2</a:t>
            </a:r>
            <a:r>
              <a:rPr lang="zh-CN" altLang="en-US" sz="2400" b="1"/>
              <a:t>）和（</a:t>
            </a:r>
            <a:r>
              <a:rPr lang="en-US" altLang="zh-CN" sz="2400" b="1"/>
              <a:t>3</a:t>
            </a:r>
            <a:r>
              <a:rPr lang="zh-CN" altLang="en-US" sz="2400" b="1"/>
              <a:t>），得到</a:t>
            </a:r>
            <a:r>
              <a:rPr lang="en-US" altLang="zh-CN" sz="2400" b="1"/>
              <a:t>O</a:t>
            </a:r>
            <a:r>
              <a:rPr lang="en-US" altLang="zh-CN" sz="2400" b="1" baseline="-25000"/>
              <a:t>1</a:t>
            </a:r>
            <a:r>
              <a:rPr lang="zh-CN" altLang="en-US" sz="2400" b="1"/>
              <a:t>分配给</a:t>
            </a:r>
            <a:r>
              <a:rPr lang="en-US" altLang="zh-CN" sz="2400" b="1"/>
              <a:t>C</a:t>
            </a:r>
            <a:r>
              <a:rPr lang="en-US" altLang="zh-CN" sz="2400" b="1" baseline="-25000"/>
              <a:t>1</a:t>
            </a:r>
            <a:r>
              <a:rPr lang="zh-CN" altLang="en-US" sz="2400" b="1"/>
              <a:t>；</a:t>
            </a:r>
            <a:r>
              <a:rPr lang="en-US" altLang="zh-CN" sz="2400" b="1"/>
              <a:t>O</a:t>
            </a:r>
            <a:r>
              <a:rPr lang="en-US" altLang="zh-CN" sz="2400" b="1" baseline="-25000"/>
              <a:t>2</a:t>
            </a:r>
            <a:r>
              <a:rPr lang="zh-CN" altLang="en-US" sz="2400" b="1"/>
              <a:t>分配给</a:t>
            </a:r>
            <a:r>
              <a:rPr lang="en-US" altLang="zh-CN" sz="2400" b="1"/>
              <a:t>C</a:t>
            </a:r>
            <a:r>
              <a:rPr lang="en-US" altLang="zh-CN" sz="2400" b="1" baseline="-25000"/>
              <a:t>2</a:t>
            </a:r>
            <a:r>
              <a:rPr lang="zh-CN" altLang="en-US" sz="2400" b="1"/>
              <a:t>，</a:t>
            </a:r>
            <a:r>
              <a:rPr lang="en-US" altLang="zh-CN" sz="2400" b="1"/>
              <a:t>O</a:t>
            </a:r>
            <a:r>
              <a:rPr lang="en-US" altLang="zh-CN" sz="2400" b="1" baseline="-25000"/>
              <a:t>3</a:t>
            </a:r>
            <a:r>
              <a:rPr lang="zh-CN" altLang="en-US" sz="2400" b="1"/>
              <a:t>分配给</a:t>
            </a:r>
            <a:r>
              <a:rPr lang="en-US" altLang="zh-CN" sz="2400" b="1"/>
              <a:t>C</a:t>
            </a:r>
            <a:r>
              <a:rPr lang="en-US" altLang="zh-CN" sz="2400" b="1" baseline="-25000"/>
              <a:t>2</a:t>
            </a:r>
            <a:r>
              <a:rPr lang="en-US" altLang="zh-CN" sz="2400" b="1"/>
              <a:t> </a:t>
            </a:r>
            <a:r>
              <a:rPr lang="zh-CN" altLang="en-US" sz="2400" b="1"/>
              <a:t>，</a:t>
            </a:r>
            <a:r>
              <a:rPr lang="en-US" altLang="zh-CN" sz="2400" b="1"/>
              <a:t>O</a:t>
            </a:r>
            <a:r>
              <a:rPr lang="en-US" altLang="zh-CN" sz="2400" b="1" baseline="-25000"/>
              <a:t>4</a:t>
            </a:r>
            <a:r>
              <a:rPr lang="zh-CN" altLang="en-US" sz="2400" b="1"/>
              <a:t>分配给</a:t>
            </a:r>
            <a:r>
              <a:rPr lang="en-US" altLang="zh-CN" sz="2400" b="1"/>
              <a:t>C</a:t>
            </a:r>
            <a:r>
              <a:rPr lang="en-US" altLang="zh-CN" sz="2400" b="1" baseline="-25000"/>
              <a:t>2</a:t>
            </a:r>
            <a:r>
              <a:rPr lang="zh-CN" altLang="en-US" sz="2400" b="1"/>
              <a:t>，</a:t>
            </a:r>
            <a:r>
              <a:rPr lang="en-US" altLang="zh-CN" sz="2400" b="1"/>
              <a:t>O</a:t>
            </a:r>
            <a:r>
              <a:rPr lang="en-US" altLang="zh-CN" sz="2400" b="1" baseline="-25000"/>
              <a:t>5</a:t>
            </a:r>
            <a:r>
              <a:rPr lang="zh-CN" altLang="en-US" sz="2400" b="1"/>
              <a:t>分配给</a:t>
            </a:r>
            <a:r>
              <a:rPr lang="en-US" altLang="zh-CN" sz="2400" b="1"/>
              <a:t>C</a:t>
            </a:r>
            <a:r>
              <a:rPr lang="en-US" altLang="zh-CN" sz="2400" b="1" baseline="-25000"/>
              <a:t>1</a:t>
            </a:r>
            <a:r>
              <a:rPr lang="zh-CN" altLang="en-US" sz="2400" b="1"/>
              <a:t>。更新，得到新簇</a:t>
            </a:r>
          </a:p>
          <a:p>
            <a:pPr>
              <a:spcBef>
                <a:spcPct val="50000"/>
              </a:spcBef>
            </a:pPr>
            <a:r>
              <a:rPr lang="zh-CN" altLang="en-US" sz="2400" b="1"/>
              <a:t>和                           。 中心为                     ，                      。</a:t>
            </a:r>
            <a:endParaRPr lang="en-US" altLang="zh-CN" sz="2400" b="1"/>
          </a:p>
          <a:p>
            <a:pPr>
              <a:spcBef>
                <a:spcPct val="50000"/>
              </a:spcBef>
            </a:pPr>
            <a:r>
              <a:rPr lang="zh-CN" altLang="en-US" sz="2400" b="1"/>
              <a:t>单个方差分别为</a:t>
            </a:r>
          </a:p>
        </p:txBody>
      </p:sp>
      <p:sp>
        <p:nvSpPr>
          <p:cNvPr id="44058" name="Rectangle 32"/>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44059" name="Rectangle 34"/>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44060" name="Rectangle 36"/>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44061" name="Rectangle 38"/>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4037" name="Object 5"/>
          <p:cNvGraphicFramePr>
            <a:graphicFrameLocks noChangeAspect="1"/>
          </p:cNvGraphicFramePr>
          <p:nvPr/>
        </p:nvGraphicFramePr>
        <p:xfrm>
          <a:off x="7696200" y="3048000"/>
          <a:ext cx="1447800" cy="395288"/>
        </p:xfrm>
        <a:graphic>
          <a:graphicData uri="http://schemas.openxmlformats.org/presentationml/2006/ole">
            <p:oleObj spid="_x0000_s44037" name="公式" r:id="rId6" imgW="838200" imgH="228600" progId="Equation.3">
              <p:embed/>
            </p:oleObj>
          </a:graphicData>
        </a:graphic>
      </p:graphicFrame>
      <p:graphicFrame>
        <p:nvGraphicFramePr>
          <p:cNvPr id="44038" name="Object 6"/>
          <p:cNvGraphicFramePr>
            <a:graphicFrameLocks noChangeAspect="1"/>
          </p:cNvGraphicFramePr>
          <p:nvPr/>
        </p:nvGraphicFramePr>
        <p:xfrm>
          <a:off x="1066800" y="3505200"/>
          <a:ext cx="1905000" cy="396875"/>
        </p:xfrm>
        <a:graphic>
          <a:graphicData uri="http://schemas.openxmlformats.org/presentationml/2006/ole">
            <p:oleObj spid="_x0000_s44038" name="公式" r:id="rId7" imgW="1091726" imgH="228501" progId="Equation.3">
              <p:embed/>
            </p:oleObj>
          </a:graphicData>
        </a:graphic>
      </p:graphicFrame>
      <p:sp>
        <p:nvSpPr>
          <p:cNvPr id="44062" name="Rectangle 4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4039" name="Object 7"/>
          <p:cNvGraphicFramePr>
            <a:graphicFrameLocks noChangeAspect="1"/>
          </p:cNvGraphicFramePr>
          <p:nvPr/>
        </p:nvGraphicFramePr>
        <p:xfrm>
          <a:off x="4572000" y="3505200"/>
          <a:ext cx="1500188" cy="417513"/>
        </p:xfrm>
        <a:graphic>
          <a:graphicData uri="http://schemas.openxmlformats.org/presentationml/2006/ole">
            <p:oleObj spid="_x0000_s44039" name="公式" r:id="rId8" imgW="787320" imgH="215640" progId="Equation.3">
              <p:embed/>
            </p:oleObj>
          </a:graphicData>
        </a:graphic>
      </p:graphicFrame>
      <p:graphicFrame>
        <p:nvGraphicFramePr>
          <p:cNvPr id="44040" name="Object 8"/>
          <p:cNvGraphicFramePr>
            <a:graphicFrameLocks noChangeAspect="1"/>
          </p:cNvGraphicFramePr>
          <p:nvPr/>
        </p:nvGraphicFramePr>
        <p:xfrm>
          <a:off x="6629400" y="3505200"/>
          <a:ext cx="1676400" cy="404813"/>
        </p:xfrm>
        <a:graphic>
          <a:graphicData uri="http://schemas.openxmlformats.org/presentationml/2006/ole">
            <p:oleObj spid="_x0000_s44040" name="公式" r:id="rId9" imgW="901309" imgH="215806" progId="Equation.3">
              <p:embed/>
            </p:oleObj>
          </a:graphicData>
        </a:graphic>
      </p:graphicFrame>
      <p:graphicFrame>
        <p:nvGraphicFramePr>
          <p:cNvPr id="44041" name="Object 9"/>
          <p:cNvGraphicFramePr>
            <a:graphicFrameLocks noChangeAspect="1"/>
          </p:cNvGraphicFramePr>
          <p:nvPr/>
        </p:nvGraphicFramePr>
        <p:xfrm>
          <a:off x="285750" y="4429125"/>
          <a:ext cx="6629400" cy="469900"/>
        </p:xfrm>
        <a:graphic>
          <a:graphicData uri="http://schemas.openxmlformats.org/presentationml/2006/ole">
            <p:oleObj spid="_x0000_s44041" name="公式" r:id="rId10" imgW="3365500" imgH="241300" progId="Equation.3">
              <p:embed/>
            </p:oleObj>
          </a:graphicData>
        </a:graphic>
      </p:graphicFrame>
      <p:graphicFrame>
        <p:nvGraphicFramePr>
          <p:cNvPr id="44042" name="Object 10"/>
          <p:cNvGraphicFramePr>
            <a:graphicFrameLocks noChangeAspect="1"/>
          </p:cNvGraphicFramePr>
          <p:nvPr/>
        </p:nvGraphicFramePr>
        <p:xfrm>
          <a:off x="7215188" y="4429125"/>
          <a:ext cx="1447800" cy="457200"/>
        </p:xfrm>
        <a:graphic>
          <a:graphicData uri="http://schemas.openxmlformats.org/presentationml/2006/ole">
            <p:oleObj spid="_x0000_s44042" name="公式" r:id="rId11" imgW="698197" imgH="215806" progId="Equation.3">
              <p:embed/>
            </p:oleObj>
          </a:graphicData>
        </a:graphic>
      </p:graphicFrame>
      <p:sp>
        <p:nvSpPr>
          <p:cNvPr id="44063" name="Rectangle 49"/>
          <p:cNvSpPr>
            <a:spLocks noChangeArrowheads="1"/>
          </p:cNvSpPr>
          <p:nvPr/>
        </p:nvSpPr>
        <p:spPr bwMode="auto">
          <a:xfrm>
            <a:off x="457200" y="4953000"/>
            <a:ext cx="2590800" cy="455613"/>
          </a:xfrm>
          <a:prstGeom prst="rect">
            <a:avLst/>
          </a:prstGeom>
          <a:noFill/>
          <a:ln w="9525">
            <a:noFill/>
            <a:miter lim="800000"/>
            <a:headEnd/>
            <a:tailEnd/>
          </a:ln>
        </p:spPr>
        <p:txBody>
          <a:bodyPr anchor="ctr">
            <a:spAutoFit/>
          </a:bodyPr>
          <a:lstStyle/>
          <a:p>
            <a:r>
              <a:rPr lang="zh-CN" altLang="en-US" sz="2400" b="1"/>
              <a:t>总体平均误差是：</a:t>
            </a:r>
            <a:r>
              <a:rPr lang="zh-CN" altLang="en-US"/>
              <a:t> </a:t>
            </a:r>
          </a:p>
        </p:txBody>
      </p:sp>
      <p:graphicFrame>
        <p:nvGraphicFramePr>
          <p:cNvPr id="44043" name="Object 11"/>
          <p:cNvGraphicFramePr>
            <a:graphicFrameLocks noChangeAspect="1"/>
          </p:cNvGraphicFramePr>
          <p:nvPr/>
        </p:nvGraphicFramePr>
        <p:xfrm>
          <a:off x="3276600" y="4876800"/>
          <a:ext cx="4419600" cy="446088"/>
        </p:xfrm>
        <a:graphic>
          <a:graphicData uri="http://schemas.openxmlformats.org/presentationml/2006/ole">
            <p:oleObj spid="_x0000_s44043" name="公式" r:id="rId12" imgW="2171700" imgH="215900" progId="Equation.3">
              <p:embed/>
            </p:oleObj>
          </a:graphicData>
        </a:graphic>
      </p:graphicFrame>
      <p:sp>
        <p:nvSpPr>
          <p:cNvPr id="44064" name="Rectangle 52"/>
          <p:cNvSpPr>
            <a:spLocks noChangeArrowheads="1"/>
          </p:cNvSpPr>
          <p:nvPr/>
        </p:nvSpPr>
        <p:spPr bwMode="auto">
          <a:xfrm>
            <a:off x="304800" y="5334000"/>
            <a:ext cx="8839200" cy="1187450"/>
          </a:xfrm>
          <a:prstGeom prst="rect">
            <a:avLst/>
          </a:prstGeom>
          <a:noFill/>
          <a:ln w="9525">
            <a:noFill/>
            <a:miter lim="800000"/>
            <a:headEnd/>
            <a:tailEnd/>
          </a:ln>
        </p:spPr>
        <p:txBody>
          <a:bodyPr anchor="ctr">
            <a:spAutoFit/>
          </a:bodyPr>
          <a:lstStyle/>
          <a:p>
            <a:r>
              <a:rPr lang="zh-CN" altLang="en-US" sz="2400" b="1"/>
              <a:t>由上可以看出，第一次迭代后，总体平均误差值</a:t>
            </a:r>
            <a:r>
              <a:rPr lang="en-US" altLang="zh-CN" sz="2400" b="1"/>
              <a:t>52.25~25.65</a:t>
            </a:r>
            <a:r>
              <a:rPr lang="zh-CN" altLang="en-US" sz="2400" b="1"/>
              <a:t>，显著减小。由于在两次迭代中，簇中心不变，所以停止迭代过程</a:t>
            </a:r>
            <a:r>
              <a:rPr lang="zh-CN" altLang="en-US" sz="2400"/>
              <a:t>，</a:t>
            </a:r>
            <a:r>
              <a:rPr lang="zh-CN" altLang="en-US" sz="2400" b="1"/>
              <a:t>算法停止</a:t>
            </a:r>
            <a:r>
              <a:rPr lang="zh-CN" altLang="en-US" sz="2400"/>
              <a:t>。</a:t>
            </a:r>
            <a:r>
              <a:rPr lang="zh-CN" altLang="en-US"/>
              <a:t> </a:t>
            </a:r>
          </a:p>
        </p:txBody>
      </p:sp>
      <p:pic>
        <p:nvPicPr>
          <p:cNvPr id="44065" name="Picture 39" descr="014n">
            <a:hlinkClick r:id="rId13" action="ppaction://hlinksldjump"/>
          </p:cNvPr>
          <p:cNvPicPr>
            <a:picLocks noChangeAspect="1" noChangeArrowheads="1" noCrop="1"/>
          </p:cNvPicPr>
          <p:nvPr/>
        </p:nvPicPr>
        <p:blipFill>
          <a:blip r:embed="rId14"/>
          <a:srcRect/>
          <a:stretch>
            <a:fillRect/>
          </a:stretch>
        </p:blipFill>
        <p:spPr bwMode="auto">
          <a:xfrm>
            <a:off x="8201025" y="5819775"/>
            <a:ext cx="942975" cy="1038225"/>
          </a:xfrm>
          <a:prstGeom prst="rect">
            <a:avLst/>
          </a:prstGeom>
          <a:noFill/>
          <a:ln w="9525">
            <a:noFill/>
            <a:miter lim="800000"/>
            <a:headEnd/>
            <a:tailEnd/>
          </a:ln>
        </p:spPr>
      </p:pic>
      <p:graphicFrame>
        <p:nvGraphicFramePr>
          <p:cNvPr id="34" name="Group 192"/>
          <p:cNvGraphicFramePr>
            <a:graphicFrameLocks/>
          </p:cNvGraphicFramePr>
          <p:nvPr/>
        </p:nvGraphicFramePr>
        <p:xfrm>
          <a:off x="7858125" y="0"/>
          <a:ext cx="1285852" cy="2377440"/>
        </p:xfrm>
        <a:graphic>
          <a:graphicData uri="http://schemas.openxmlformats.org/drawingml/2006/table">
            <a:tbl>
              <a:tblPr/>
              <a:tblGrid>
                <a:gridCol w="338390"/>
                <a:gridCol w="518845"/>
                <a:gridCol w="428617"/>
              </a:tblGrid>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O</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x</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404"/>
                          </a:solidFill>
                          <a:effectLst/>
                          <a:latin typeface="Times New Roman" pitchFamily="18" charset="0"/>
                          <a:ea typeface="宋体" pitchFamily="2" charset="-122"/>
                          <a:cs typeface="Times New Roman" pitchFamily="18" charset="0"/>
                        </a:rPr>
                        <a:t>1.5</a:t>
                      </a:r>
                      <a:endParaRPr kumimoji="0" lang="en-US" altLang="zh-CN" sz="2000" b="0" i="0" u="none" strike="noStrike" cap="none" normalizeH="0" baseline="0" dirty="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404"/>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smtClean="0">
                        <a:ln>
                          <a:noFill/>
                        </a:ln>
                        <a:solidFill>
                          <a:srgbClr val="000404"/>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r h="3962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C0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rgbClr val="C0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ChangeArrowheads="1"/>
          </p:cNvSpPr>
          <p:nvPr/>
        </p:nvSpPr>
        <p:spPr bwMode="auto">
          <a:xfrm>
            <a:off x="1714500" y="642938"/>
            <a:ext cx="3938588" cy="561975"/>
          </a:xfrm>
          <a:prstGeom prst="rect">
            <a:avLst/>
          </a:prstGeom>
          <a:noFill/>
          <a:ln w="9525">
            <a:noFill/>
            <a:miter lim="800000"/>
            <a:headEnd/>
            <a:tailEnd/>
          </a:ln>
        </p:spPr>
        <p:txBody>
          <a:bodyPr wrap="none">
            <a:spAutoFit/>
          </a:bodyPr>
          <a:lstStyle/>
          <a:p>
            <a:pPr>
              <a:lnSpc>
                <a:spcPct val="110000"/>
              </a:lnSpc>
            </a:pPr>
            <a:r>
              <a:rPr lang="en-US" altLang="zh-CN" sz="2800" b="1" i="1">
                <a:latin typeface="华文新魏" pitchFamily="2" charset="-122"/>
                <a:ea typeface="华文新魏" pitchFamily="2" charset="-122"/>
              </a:rPr>
              <a:t>k</a:t>
            </a:r>
            <a:r>
              <a:rPr lang="en-US" altLang="zh-CN" sz="2800" b="1">
                <a:latin typeface="华文新魏" pitchFamily="2" charset="-122"/>
                <a:ea typeface="华文新魏" pitchFamily="2" charset="-122"/>
              </a:rPr>
              <a:t>-means</a:t>
            </a:r>
            <a:r>
              <a:rPr lang="zh-CN" altLang="en-US" sz="2800" b="1">
                <a:latin typeface="华文新魏" pitchFamily="2" charset="-122"/>
                <a:ea typeface="华文新魏" pitchFamily="2" charset="-122"/>
              </a:rPr>
              <a:t>算法的性能分析</a:t>
            </a:r>
          </a:p>
        </p:txBody>
      </p:sp>
      <p:sp>
        <p:nvSpPr>
          <p:cNvPr id="111618" name="Rectangle 3"/>
          <p:cNvSpPr>
            <a:spLocks noChangeArrowheads="1"/>
          </p:cNvSpPr>
          <p:nvPr/>
        </p:nvSpPr>
        <p:spPr bwMode="auto">
          <a:xfrm>
            <a:off x="357188" y="1285875"/>
            <a:ext cx="8305800" cy="4192588"/>
          </a:xfrm>
          <a:prstGeom prst="rect">
            <a:avLst/>
          </a:prstGeom>
          <a:noFill/>
          <a:ln w="9525">
            <a:noFill/>
            <a:miter lim="800000"/>
            <a:headEnd/>
            <a:tailEnd/>
          </a:ln>
        </p:spPr>
        <p:txBody>
          <a:bodyPr>
            <a:spAutoFit/>
          </a:bodyPr>
          <a:lstStyle/>
          <a:p>
            <a:pPr>
              <a:spcBef>
                <a:spcPct val="20000"/>
              </a:spcBef>
              <a:buClr>
                <a:schemeClr val="tx1"/>
              </a:buClr>
              <a:buSzPct val="60000"/>
              <a:buFont typeface="Wingdings" pitchFamily="2" charset="2"/>
              <a:buChar char="n"/>
            </a:pPr>
            <a:r>
              <a:rPr lang="zh-CN" altLang="en-US" sz="2800" b="1">
                <a:latin typeface="华文新魏" pitchFamily="2" charset="-122"/>
                <a:ea typeface="华文新魏" pitchFamily="2" charset="-122"/>
              </a:rPr>
              <a:t>主要优点：</a:t>
            </a:r>
          </a:p>
          <a:p>
            <a:pPr>
              <a:spcBef>
                <a:spcPct val="20000"/>
              </a:spcBef>
              <a:buClr>
                <a:schemeClr val="tx2"/>
              </a:buClr>
              <a:buFont typeface="Wingdings" pitchFamily="2" charset="2"/>
              <a:buChar char="u"/>
            </a:pPr>
            <a:r>
              <a:rPr lang="zh-CN" altLang="en-US" sz="2000" b="1">
                <a:latin typeface="宋体" charset="-122"/>
              </a:rPr>
              <a:t>是解决聚类问题的一种经典算法，简单、快速。</a:t>
            </a:r>
          </a:p>
          <a:p>
            <a:pPr>
              <a:spcBef>
                <a:spcPct val="20000"/>
              </a:spcBef>
              <a:buClr>
                <a:schemeClr val="tx2"/>
              </a:buClr>
              <a:buFont typeface="Wingdings" pitchFamily="2" charset="2"/>
              <a:buChar char="u"/>
            </a:pPr>
            <a:r>
              <a:rPr lang="zh-CN" altLang="en-US" sz="2000" b="1">
                <a:latin typeface="宋体" charset="-122"/>
              </a:rPr>
              <a:t>对处理大数据集，该算法是相对可伸缩和高效率的。</a:t>
            </a:r>
            <a:r>
              <a:rPr lang="zh-CN" altLang="en-US" sz="2000" b="1"/>
              <a:t>因为它的复杂度是</a:t>
            </a:r>
            <a:r>
              <a:rPr lang="en-US" altLang="zh-CN" sz="2000" b="1"/>
              <a:t>0 (n k t ) , </a:t>
            </a:r>
            <a:r>
              <a:rPr lang="zh-CN" altLang="en-US" sz="2000" b="1"/>
              <a:t>其中</a:t>
            </a:r>
            <a:r>
              <a:rPr lang="en-US" altLang="zh-CN" sz="2000" b="1"/>
              <a:t>, n </a:t>
            </a:r>
            <a:r>
              <a:rPr lang="zh-CN" altLang="en-US" sz="2000" b="1"/>
              <a:t>是所有对象的数目</a:t>
            </a:r>
            <a:r>
              <a:rPr lang="en-US" altLang="zh-CN" sz="2000" b="1"/>
              <a:t>, k </a:t>
            </a:r>
            <a:r>
              <a:rPr lang="zh-CN" altLang="en-US" sz="2000" b="1"/>
              <a:t>是簇的数目</a:t>
            </a:r>
            <a:r>
              <a:rPr lang="en-US" altLang="zh-CN" sz="2000" b="1"/>
              <a:t>, t </a:t>
            </a:r>
            <a:r>
              <a:rPr lang="zh-CN" altLang="en-US" sz="2000" b="1"/>
              <a:t>是迭代的次数。通常</a:t>
            </a:r>
            <a:r>
              <a:rPr lang="en-US" altLang="zh-CN" sz="2000" b="1"/>
              <a:t>k &lt; &lt;n </a:t>
            </a:r>
            <a:r>
              <a:rPr lang="zh-CN" altLang="en-US" sz="2000" b="1"/>
              <a:t>且</a:t>
            </a:r>
            <a:r>
              <a:rPr lang="en-US" altLang="zh-CN" sz="2000" b="1"/>
              <a:t>t &lt; &lt;n </a:t>
            </a:r>
            <a:r>
              <a:rPr lang="zh-CN" altLang="en-US" sz="2000" b="1"/>
              <a:t>。</a:t>
            </a:r>
          </a:p>
          <a:p>
            <a:pPr>
              <a:spcBef>
                <a:spcPct val="20000"/>
              </a:spcBef>
              <a:buClr>
                <a:schemeClr val="tx2"/>
              </a:buClr>
              <a:buFont typeface="Wingdings" pitchFamily="2" charset="2"/>
              <a:buChar char="u"/>
            </a:pPr>
            <a:r>
              <a:rPr lang="zh-CN" altLang="en-US" sz="2000" b="1">
                <a:latin typeface="宋体" charset="-122"/>
              </a:rPr>
              <a:t>当结果簇是密集的，而簇与簇之间区别明显时</a:t>
            </a:r>
            <a:r>
              <a:rPr lang="en-US" altLang="zh-CN" sz="2000" b="1">
                <a:latin typeface="宋体" charset="-122"/>
              </a:rPr>
              <a:t>, </a:t>
            </a:r>
            <a:r>
              <a:rPr lang="zh-CN" altLang="en-US" sz="2000" b="1">
                <a:latin typeface="宋体" charset="-122"/>
              </a:rPr>
              <a:t>它的效果较好。</a:t>
            </a:r>
          </a:p>
          <a:p>
            <a:pPr>
              <a:spcBef>
                <a:spcPct val="20000"/>
              </a:spcBef>
              <a:buClr>
                <a:schemeClr val="tx1"/>
              </a:buClr>
              <a:buSzPct val="60000"/>
              <a:buFont typeface="Wingdings" pitchFamily="2" charset="2"/>
              <a:buChar char="n"/>
            </a:pPr>
            <a:r>
              <a:rPr lang="zh-CN" altLang="en-US" sz="3200" b="1">
                <a:latin typeface="华文新魏" pitchFamily="2" charset="-122"/>
                <a:ea typeface="华文新魏" pitchFamily="2" charset="-122"/>
              </a:rPr>
              <a:t>主要缺点</a:t>
            </a:r>
          </a:p>
          <a:p>
            <a:pPr>
              <a:spcBef>
                <a:spcPct val="20000"/>
              </a:spcBef>
              <a:buClr>
                <a:schemeClr val="tx2"/>
              </a:buClr>
              <a:buFont typeface="Wingdings" pitchFamily="2" charset="2"/>
              <a:buChar char="u"/>
            </a:pPr>
            <a:r>
              <a:rPr lang="zh-CN" altLang="en-US" sz="2000" b="1">
                <a:latin typeface="宋体" charset="-122"/>
              </a:rPr>
              <a:t>在簇的平均值被定义的情况下才能使用，</a:t>
            </a:r>
            <a:r>
              <a:rPr lang="zh-CN" altLang="en-US" sz="2000" b="1"/>
              <a:t>这对于处理符号属性的数据不适用。</a:t>
            </a:r>
          </a:p>
          <a:p>
            <a:pPr>
              <a:spcBef>
                <a:spcPct val="20000"/>
              </a:spcBef>
              <a:buClr>
                <a:schemeClr val="tx2"/>
              </a:buClr>
              <a:buFont typeface="Wingdings" pitchFamily="2" charset="2"/>
              <a:buChar char="u"/>
            </a:pPr>
            <a:r>
              <a:rPr lang="zh-CN" altLang="en-US" sz="2000" b="1">
                <a:latin typeface="宋体" charset="-122"/>
              </a:rPr>
              <a:t>必须事先给出</a:t>
            </a:r>
            <a:r>
              <a:rPr lang="en-US" altLang="zh-CN" sz="2000" b="1" i="1">
                <a:latin typeface="宋体" charset="-122"/>
              </a:rPr>
              <a:t>k</a:t>
            </a:r>
            <a:r>
              <a:rPr lang="zh-CN" altLang="en-US" sz="2000" b="1">
                <a:latin typeface="宋体" charset="-122"/>
              </a:rPr>
              <a:t>（要生成的簇的数目），而且对初值敏感，对于不同的初始值，可能会导致不同结果。</a:t>
            </a:r>
            <a:endParaRPr lang="en-US" altLang="zh-CN" sz="2000" b="1">
              <a:latin typeface="宋体" charset="-122"/>
            </a:endParaRPr>
          </a:p>
        </p:txBody>
      </p:sp>
      <p:pic>
        <p:nvPicPr>
          <p:cNvPr id="111619" name="Picture 39" descr="014n">
            <a:hlinkClick r:id="rId3" action="ppaction://hlinksldjump"/>
          </p:cNvPr>
          <p:cNvPicPr>
            <a:picLocks noChangeAspect="1" noChangeArrowheads="1" noCrop="1"/>
          </p:cNvPicPr>
          <p:nvPr/>
        </p:nvPicPr>
        <p:blipFill>
          <a:blip r:embed="rId4"/>
          <a:srcRect/>
          <a:stretch>
            <a:fillRect/>
          </a:stretch>
        </p:blipFill>
        <p:spPr bwMode="auto">
          <a:xfrm>
            <a:off x="7858125" y="0"/>
            <a:ext cx="942975" cy="1038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矩形 1"/>
          <p:cNvSpPr>
            <a:spLocks noChangeArrowheads="1"/>
          </p:cNvSpPr>
          <p:nvPr/>
        </p:nvSpPr>
        <p:spPr bwMode="auto">
          <a:xfrm>
            <a:off x="571500" y="2071688"/>
            <a:ext cx="8143875" cy="3786187"/>
          </a:xfrm>
          <a:prstGeom prst="rect">
            <a:avLst/>
          </a:prstGeom>
          <a:noFill/>
          <a:ln w="9525">
            <a:noFill/>
            <a:miter lim="800000"/>
            <a:headEnd/>
            <a:tailEnd/>
          </a:ln>
        </p:spPr>
        <p:txBody>
          <a:bodyPr>
            <a:spAutoFit/>
          </a:bodyPr>
          <a:lstStyle/>
          <a:p>
            <a:r>
              <a:rPr lang="en-US" altLang="zh-CN" sz="2400" b="1">
                <a:latin typeface="宋体" charset="-122"/>
              </a:rPr>
              <a:t>K-Means</a:t>
            </a:r>
            <a:r>
              <a:rPr lang="zh-CN" altLang="en-US" sz="2400" b="1">
                <a:latin typeface="宋体" charset="-122"/>
              </a:rPr>
              <a:t>算法对于不同的初始值，可能会导致不同结果。解决方法：</a:t>
            </a:r>
            <a:endParaRPr lang="en-US" altLang="zh-CN" sz="2400" b="1">
              <a:latin typeface="宋体" charset="-122"/>
            </a:endParaRPr>
          </a:p>
          <a:p>
            <a:r>
              <a:rPr lang="en-US" altLang="zh-CN" sz="2400" b="1">
                <a:latin typeface="宋体" charset="-122"/>
              </a:rPr>
              <a:t>1.</a:t>
            </a:r>
            <a:r>
              <a:rPr lang="zh-CN" altLang="en-US" sz="2400" b="1">
                <a:latin typeface="宋体" charset="-122"/>
              </a:rPr>
              <a:t>多设置一些不同的初值，对比最后的运算结果）一直到结果趋于稳定结束，比较耗时和浪费资源</a:t>
            </a:r>
            <a:endParaRPr lang="en-US" altLang="zh-CN" sz="2400" b="1"/>
          </a:p>
          <a:p>
            <a:r>
              <a:rPr lang="en-US" altLang="zh-CN" sz="2400" b="1"/>
              <a:t>2.</a:t>
            </a:r>
            <a:r>
              <a:rPr lang="zh-CN" altLang="en-US" sz="2400" b="1"/>
              <a:t>很多时候，事先并不知道给定的数据集应该分成多少个类别才最合适。这也是</a:t>
            </a:r>
            <a:r>
              <a:rPr lang="en-US" sz="2400" b="1"/>
              <a:t> </a:t>
            </a:r>
            <a:r>
              <a:rPr lang="en-US" altLang="zh-CN" sz="2400" b="1"/>
              <a:t>K-means </a:t>
            </a:r>
            <a:r>
              <a:rPr lang="zh-CN" altLang="en-US" sz="2400" b="1"/>
              <a:t>算法的一个不足。有的算法是通过类的自动合并和分裂，得到较为合理的类型数目</a:t>
            </a:r>
            <a:r>
              <a:rPr lang="en-US" sz="2400" b="1"/>
              <a:t> </a:t>
            </a:r>
            <a:r>
              <a:rPr lang="en-US" altLang="zh-CN" sz="2400" b="1"/>
              <a:t>K</a:t>
            </a:r>
            <a:r>
              <a:rPr lang="zh-CN" altLang="en-US" sz="2400" b="1"/>
              <a:t>，例如</a:t>
            </a:r>
            <a:r>
              <a:rPr lang="en-US" sz="2400" b="1"/>
              <a:t> </a:t>
            </a:r>
            <a:r>
              <a:rPr lang="en-US" altLang="zh-CN" sz="2400" b="1">
                <a:hlinkClick r:id="rId2" action="ppaction://hlinksldjump"/>
              </a:rPr>
              <a:t>ISODATA </a:t>
            </a:r>
            <a:r>
              <a:rPr lang="zh-CN" altLang="en-US" sz="2400" b="1">
                <a:hlinkClick r:id="rId2" action="ppaction://hlinksldjump"/>
              </a:rPr>
              <a:t>算法</a:t>
            </a:r>
            <a:r>
              <a:rPr lang="zh-CN" altLang="en-US" sz="2400" b="1"/>
              <a:t>。</a:t>
            </a:r>
            <a:endParaRPr lang="en-US" altLang="zh-CN" sz="2400" b="1"/>
          </a:p>
          <a:p>
            <a:r>
              <a:rPr lang="en-US" altLang="zh-CN" sz="2400" b="1"/>
              <a:t>3.</a:t>
            </a:r>
            <a:r>
              <a:rPr lang="en-US" altLang="zh-CN" sz="2400"/>
              <a:t> </a:t>
            </a:r>
            <a:r>
              <a:rPr lang="zh-CN" altLang="en-US" sz="2400"/>
              <a:t>所谓的</a:t>
            </a:r>
            <a:r>
              <a:rPr lang="en-US" altLang="zh-CN" sz="2400">
                <a:hlinkClick r:id="rId3" action="ppaction://hlinksldjump"/>
              </a:rPr>
              <a:t>gapstatistics</a:t>
            </a:r>
            <a:r>
              <a:rPr lang="zh-CN" altLang="en-US" sz="2400"/>
              <a:t>（</a:t>
            </a:r>
            <a:r>
              <a:rPr lang="en-US" sz="2400" b="1"/>
              <a:t> </a:t>
            </a:r>
            <a:r>
              <a:rPr lang="en-US" altLang="zh-CN" sz="2400" b="1"/>
              <a:t>Gap</a:t>
            </a:r>
            <a:r>
              <a:rPr lang="zh-CN" altLang="en-US" sz="2400" b="1"/>
              <a:t>统计模型</a:t>
            </a:r>
            <a:r>
              <a:rPr lang="zh-CN" altLang="en-US" sz="2400"/>
              <a:t>）</a:t>
            </a:r>
            <a:endParaRPr lang="en-US" altLang="zh-CN" sz="2400" b="1"/>
          </a:p>
          <a:p>
            <a:endParaRPr lang="zh-CN" altLang="en-US" sz="2400" b="1"/>
          </a:p>
        </p:txBody>
      </p:sp>
      <p:sp>
        <p:nvSpPr>
          <p:cNvPr id="113666" name="矩形 2"/>
          <p:cNvSpPr>
            <a:spLocks noChangeArrowheads="1"/>
          </p:cNvSpPr>
          <p:nvPr/>
        </p:nvSpPr>
        <p:spPr bwMode="auto">
          <a:xfrm>
            <a:off x="571500" y="785813"/>
            <a:ext cx="8072438" cy="8302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Char char="u"/>
            </a:pPr>
            <a:r>
              <a:rPr lang="zh-CN" altLang="en-US" sz="2400" b="1">
                <a:latin typeface="宋体" charset="-122"/>
              </a:rPr>
              <a:t>它对于“躁声”和孤立点数据是敏感的，</a:t>
            </a:r>
            <a:r>
              <a:rPr lang="zh-CN" altLang="en-US" sz="2400" b="1"/>
              <a:t>少量的该类数据能够对平均值产生极大的影响。</a:t>
            </a:r>
          </a:p>
        </p:txBody>
      </p:sp>
      <p:pic>
        <p:nvPicPr>
          <p:cNvPr id="113667" name="Picture 39" descr="014n">
            <a:hlinkClick r:id="rId4" action="ppaction://hlinksldjump"/>
          </p:cNvPr>
          <p:cNvPicPr>
            <a:picLocks noChangeAspect="1" noChangeArrowheads="1" noCrop="1"/>
          </p:cNvPicPr>
          <p:nvPr/>
        </p:nvPicPr>
        <p:blipFill>
          <a:blip r:embed="rId5"/>
          <a:srcRect/>
          <a:stretch>
            <a:fillRect/>
          </a:stretch>
        </p:blipFill>
        <p:spPr bwMode="auto">
          <a:xfrm>
            <a:off x="7858125" y="0"/>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357188" y="142875"/>
            <a:ext cx="7786687" cy="1000125"/>
          </a:xfrm>
        </p:spPr>
        <p:txBody>
          <a:bodyPr/>
          <a:lstStyle/>
          <a:p>
            <a:r>
              <a:rPr lang="en-US" altLang="zh-CN" sz="3200" b="1" smtClean="0"/>
              <a:t>ISODATA</a:t>
            </a:r>
            <a:r>
              <a:rPr lang="zh-CN" altLang="en-US" sz="3200" b="1" smtClean="0"/>
              <a:t>算法</a:t>
            </a:r>
          </a:p>
        </p:txBody>
      </p:sp>
      <p:sp>
        <p:nvSpPr>
          <p:cNvPr id="114690" name="Rectangle 3"/>
          <p:cNvSpPr>
            <a:spLocks noGrp="1" noChangeArrowheads="1"/>
          </p:cNvSpPr>
          <p:nvPr>
            <p:ph type="body" idx="1"/>
          </p:nvPr>
        </p:nvSpPr>
        <p:spPr>
          <a:xfrm>
            <a:off x="500063" y="1071563"/>
            <a:ext cx="8229600" cy="4525962"/>
          </a:xfrm>
        </p:spPr>
        <p:txBody>
          <a:bodyPr/>
          <a:lstStyle/>
          <a:p>
            <a:pPr>
              <a:lnSpc>
                <a:spcPct val="90000"/>
              </a:lnSpc>
            </a:pPr>
            <a:endParaRPr lang="en-US" altLang="zh-CN" sz="2400" b="1" smtClean="0"/>
          </a:p>
          <a:p>
            <a:pPr>
              <a:lnSpc>
                <a:spcPct val="90000"/>
              </a:lnSpc>
            </a:pPr>
            <a:r>
              <a:rPr lang="zh-CN" altLang="en-US" sz="2400" b="1" smtClean="0"/>
              <a:t>与</a:t>
            </a:r>
            <a:r>
              <a:rPr lang="en-US" altLang="zh-CN" sz="2400" b="1" smtClean="0"/>
              <a:t>K-</a:t>
            </a:r>
            <a:r>
              <a:rPr lang="zh-CN" altLang="en-US" sz="2400" b="1" smtClean="0"/>
              <a:t>均值算法的比较</a:t>
            </a:r>
          </a:p>
          <a:p>
            <a:pPr lvl="1">
              <a:lnSpc>
                <a:spcPct val="90000"/>
              </a:lnSpc>
            </a:pPr>
            <a:r>
              <a:rPr lang="en-US" altLang="zh-CN" sz="2400" b="1" smtClean="0"/>
              <a:t>K-</a:t>
            </a:r>
            <a:r>
              <a:rPr lang="zh-CN" altLang="en-US" sz="2400" b="1" smtClean="0"/>
              <a:t>均值算法通常适合于分类数目已知的聚类，而</a:t>
            </a:r>
            <a:r>
              <a:rPr lang="en-US" altLang="zh-CN" sz="2400" b="1" smtClean="0"/>
              <a:t>ISODATA</a:t>
            </a:r>
            <a:r>
              <a:rPr lang="zh-CN" altLang="en-US" sz="2400" b="1" smtClean="0"/>
              <a:t>算法则更加灵活；</a:t>
            </a:r>
          </a:p>
          <a:p>
            <a:pPr lvl="1">
              <a:lnSpc>
                <a:spcPct val="90000"/>
              </a:lnSpc>
            </a:pPr>
            <a:r>
              <a:rPr lang="zh-CN" altLang="en-US" sz="2400" b="1" smtClean="0"/>
              <a:t>从算法角度看， </a:t>
            </a:r>
            <a:r>
              <a:rPr lang="en-US" altLang="zh-CN" sz="2400" b="1" smtClean="0"/>
              <a:t>ISODATA</a:t>
            </a:r>
            <a:r>
              <a:rPr lang="zh-CN" altLang="en-US" sz="2400" b="1" smtClean="0"/>
              <a:t>算法与</a:t>
            </a:r>
            <a:r>
              <a:rPr lang="en-US" altLang="zh-CN" sz="2400" b="1" smtClean="0"/>
              <a:t>K-</a:t>
            </a:r>
            <a:r>
              <a:rPr lang="zh-CN" altLang="en-US" sz="2400" b="1" smtClean="0"/>
              <a:t>均值算法相似，聚类中心都是通过样本均值的迭代运算来决定的；</a:t>
            </a:r>
          </a:p>
          <a:p>
            <a:pPr lvl="1">
              <a:lnSpc>
                <a:spcPct val="90000"/>
              </a:lnSpc>
            </a:pPr>
            <a:r>
              <a:rPr lang="en-US" altLang="zh-CN" sz="2400" b="1" smtClean="0"/>
              <a:t>ISODATA</a:t>
            </a:r>
            <a:r>
              <a:rPr lang="zh-CN" altLang="en-US" sz="2400" b="1" smtClean="0"/>
              <a:t>算法加入了一些试探步骤，并且可以结合成人机交互的结构，使其能利用中间结果所取得的经验更好地进行分类。</a:t>
            </a:r>
            <a:endParaRPr lang="en-US" altLang="zh-CN" sz="2400" b="1" smtClean="0"/>
          </a:p>
          <a:p>
            <a:pPr lvl="1">
              <a:lnSpc>
                <a:spcPct val="90000"/>
              </a:lnSpc>
            </a:pPr>
            <a:r>
              <a:rPr lang="zh-CN" altLang="en-US" sz="2400" b="1" smtClean="0"/>
              <a:t>主要是在选代过程中可将一类一分为二，亦可能二类合二为一，即“自组织”，这种算法具有启发式的特点。</a:t>
            </a:r>
          </a:p>
          <a:p>
            <a:pPr lvl="1">
              <a:lnSpc>
                <a:spcPct val="90000"/>
              </a:lnSpc>
            </a:pPr>
            <a:endParaRPr lang="zh-CN" altLang="en-US" b="1" smtClean="0"/>
          </a:p>
          <a:p>
            <a:pPr>
              <a:lnSpc>
                <a:spcPct val="90000"/>
              </a:lnSpc>
            </a:pPr>
            <a:endParaRPr lang="en-US" altLang="zh-CN" b="1" smtClean="0"/>
          </a:p>
        </p:txBody>
      </p:sp>
      <p:pic>
        <p:nvPicPr>
          <p:cNvPr id="114691" name="Picture 39" descr="014n">
            <a:hlinkClick r:id="rId2" action="ppaction://hlinksldjump"/>
          </p:cNvPr>
          <p:cNvPicPr>
            <a:picLocks noChangeAspect="1" noChangeArrowheads="1" noCrop="1"/>
          </p:cNvPicPr>
          <p:nvPr/>
        </p:nvPicPr>
        <p:blipFill>
          <a:blip r:embed="rId3"/>
          <a:srcRect/>
          <a:stretch>
            <a:fillRect/>
          </a:stretch>
        </p:blipFill>
        <p:spPr bwMode="auto">
          <a:xfrm>
            <a:off x="7786688" y="357188"/>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内容占位符 2"/>
          <p:cNvSpPr>
            <a:spLocks noGrp="1"/>
          </p:cNvSpPr>
          <p:nvPr>
            <p:ph idx="1"/>
          </p:nvPr>
        </p:nvSpPr>
        <p:spPr>
          <a:xfrm>
            <a:off x="428625" y="428625"/>
            <a:ext cx="8229600" cy="5500688"/>
          </a:xfrm>
        </p:spPr>
        <p:txBody>
          <a:bodyPr/>
          <a:lstStyle/>
          <a:p>
            <a:r>
              <a:rPr lang="zh-CN" altLang="en-US" sz="2400" b="1" smtClean="0"/>
              <a:t>与</a:t>
            </a:r>
            <a:r>
              <a:rPr lang="en-US" altLang="zh-CN" sz="2400" b="1" smtClean="0"/>
              <a:t>K-means</a:t>
            </a:r>
            <a:r>
              <a:rPr lang="zh-CN" altLang="en-US" sz="2400" b="1" smtClean="0"/>
              <a:t>相比在下列几方面有改进：</a:t>
            </a:r>
            <a:endParaRPr lang="en-US" altLang="zh-CN" sz="2400" b="1" smtClean="0"/>
          </a:p>
          <a:p>
            <a:r>
              <a:rPr lang="en-US" altLang="zh-CN" sz="2400" b="1" smtClean="0"/>
              <a:t>1.</a:t>
            </a:r>
            <a:r>
              <a:rPr lang="zh-CN" altLang="en-US" sz="2400" b="1" smtClean="0"/>
              <a:t>考虑了类别的合并与分裂，因而有了自我调整类别数的能力。合并主要发生在某一类内样本个数太少的情况，或两类聚类中心之间距离太小的情况。为此设有最小类内样本数限制</a:t>
            </a:r>
            <a:r>
              <a:rPr lang="en-US" sz="2400" b="1" smtClean="0"/>
              <a:t>   </a:t>
            </a:r>
            <a:r>
              <a:rPr lang="zh-CN" altLang="en-US" sz="2400" b="1" smtClean="0"/>
              <a:t>，以及类间中心距离参数   </a:t>
            </a:r>
            <a:r>
              <a:rPr lang="en-US" sz="2400" b="1" smtClean="0"/>
              <a:t> </a:t>
            </a:r>
            <a:r>
              <a:rPr lang="zh-CN" altLang="en-US" sz="2400" b="1" smtClean="0"/>
              <a:t>。若出现两类聚类中心距离小于 </a:t>
            </a:r>
            <a:r>
              <a:rPr lang="en-US" sz="2400" b="1" smtClean="0"/>
              <a:t>   </a:t>
            </a:r>
            <a:r>
              <a:rPr lang="zh-CN" altLang="en-US" sz="2400" b="1" smtClean="0"/>
              <a:t>的情况，可考虑将此两类合并。</a:t>
            </a:r>
            <a:r>
              <a:rPr lang="en-US" sz="2400" b="1" smtClean="0"/>
              <a:t/>
            </a:r>
            <a:br>
              <a:rPr lang="en-US" sz="2400" b="1" smtClean="0"/>
            </a:br>
            <a:r>
              <a:rPr lang="zh-CN" altLang="en-US" sz="2400" b="1" smtClean="0"/>
              <a:t>　　分裂则主要发生在某一类别的某分量出现类内方差过大的现象，因而宜分裂成两个类别，以维持合理的类内方差。给出一个对类内分量方差的限制参数  </a:t>
            </a:r>
            <a:r>
              <a:rPr lang="en-US" sz="2400" b="1" smtClean="0"/>
              <a:t> </a:t>
            </a:r>
            <a:r>
              <a:rPr lang="zh-CN" altLang="en-US" sz="2400" b="1" smtClean="0"/>
              <a:t>，用以决定是否需要将某一类分裂成两类。</a:t>
            </a:r>
            <a:r>
              <a:rPr lang="en-US" sz="2400" b="1" smtClean="0"/>
              <a:t/>
            </a:r>
            <a:br>
              <a:rPr lang="en-US" sz="2400" b="1" smtClean="0"/>
            </a:br>
            <a:r>
              <a:rPr lang="zh-CN" altLang="en-US" sz="2400" b="1" smtClean="0"/>
              <a:t>　　</a:t>
            </a:r>
            <a:r>
              <a:rPr lang="en-US" altLang="zh-CN" sz="2400" b="1" smtClean="0"/>
              <a:t>2.</a:t>
            </a:r>
            <a:r>
              <a:rPr lang="zh-CN" altLang="en-US" sz="2400" b="1" smtClean="0"/>
              <a:t>由于算法有自我调整的能力，因而需要设置若干个控制用参数，如聚类数期望值</a:t>
            </a:r>
            <a:r>
              <a:rPr lang="en-US" altLang="zh-CN" sz="2400" b="1" smtClean="0"/>
              <a:t>K</a:t>
            </a:r>
            <a:r>
              <a:rPr lang="zh-CN" altLang="en-US" sz="2400" b="1" smtClean="0"/>
              <a:t>、每次迭代允许合并的最大聚类对数</a:t>
            </a:r>
            <a:r>
              <a:rPr lang="en-US" altLang="zh-CN" sz="2400" b="1" smtClean="0"/>
              <a:t>L</a:t>
            </a:r>
            <a:r>
              <a:rPr lang="zh-CN" altLang="en-US" sz="2400" b="1" smtClean="0"/>
              <a:t>、及允许迭代次数</a:t>
            </a:r>
            <a:r>
              <a:rPr lang="en-US" altLang="zh-CN" sz="2400" b="1" smtClean="0"/>
              <a:t>I</a:t>
            </a:r>
            <a:r>
              <a:rPr lang="zh-CN" altLang="en-US" sz="2400" b="1" smtClean="0"/>
              <a:t>等。</a:t>
            </a:r>
            <a:r>
              <a:rPr lang="en-US" sz="2400" b="1" smtClean="0"/>
              <a:t/>
            </a:r>
            <a:br>
              <a:rPr lang="en-US" sz="2400" b="1" smtClean="0"/>
            </a:br>
            <a:endParaRPr lang="zh-CN" altLang="en-US" sz="2400" b="1" smtClean="0"/>
          </a:p>
        </p:txBody>
      </p:sp>
      <p:pic>
        <p:nvPicPr>
          <p:cNvPr id="115714" name="图片 4" descr="http://comic.sjtu.edu.cn/thucs/GD_jsj_016b/images/image_content/5/5_3001.gif"/>
          <p:cNvPicPr>
            <a:picLocks noChangeAspect="1" noChangeArrowheads="1"/>
          </p:cNvPicPr>
          <p:nvPr/>
        </p:nvPicPr>
        <p:blipFill>
          <a:blip r:embed="rId2"/>
          <a:srcRect/>
          <a:stretch>
            <a:fillRect/>
          </a:stretch>
        </p:blipFill>
        <p:spPr bwMode="auto">
          <a:xfrm>
            <a:off x="2071688" y="2000250"/>
            <a:ext cx="285750" cy="285750"/>
          </a:xfrm>
          <a:prstGeom prst="rect">
            <a:avLst/>
          </a:prstGeom>
          <a:noFill/>
          <a:ln w="9525">
            <a:noFill/>
            <a:miter lim="800000"/>
            <a:headEnd/>
            <a:tailEnd/>
          </a:ln>
        </p:spPr>
      </p:pic>
      <p:pic>
        <p:nvPicPr>
          <p:cNvPr id="115715" name="图片 5" descr="http://comic.sjtu.edu.cn/thucs/GD_jsj_016b/images/image_content/5/5_3002.gif"/>
          <p:cNvPicPr>
            <a:picLocks noChangeAspect="1" noChangeArrowheads="1"/>
          </p:cNvPicPr>
          <p:nvPr/>
        </p:nvPicPr>
        <p:blipFill>
          <a:blip r:embed="rId3"/>
          <a:srcRect/>
          <a:stretch>
            <a:fillRect/>
          </a:stretch>
        </p:blipFill>
        <p:spPr bwMode="auto">
          <a:xfrm>
            <a:off x="5643563" y="2071688"/>
            <a:ext cx="357187" cy="285750"/>
          </a:xfrm>
          <a:prstGeom prst="rect">
            <a:avLst/>
          </a:prstGeom>
          <a:noFill/>
          <a:ln w="9525">
            <a:noFill/>
            <a:miter lim="800000"/>
            <a:headEnd/>
            <a:tailEnd/>
          </a:ln>
        </p:spPr>
      </p:pic>
      <p:pic>
        <p:nvPicPr>
          <p:cNvPr id="115716" name="图片 6" descr="http://comic.sjtu.edu.cn/thucs/GD_jsj_016b/images/image_content/5/5_3002.gif"/>
          <p:cNvPicPr>
            <a:picLocks noChangeAspect="1" noChangeArrowheads="1"/>
          </p:cNvPicPr>
          <p:nvPr/>
        </p:nvPicPr>
        <p:blipFill>
          <a:blip r:embed="rId3"/>
          <a:srcRect/>
          <a:stretch>
            <a:fillRect/>
          </a:stretch>
        </p:blipFill>
        <p:spPr bwMode="auto">
          <a:xfrm>
            <a:off x="2643188" y="2428875"/>
            <a:ext cx="357187" cy="285750"/>
          </a:xfrm>
          <a:prstGeom prst="rect">
            <a:avLst/>
          </a:prstGeom>
          <a:noFill/>
          <a:ln w="9525">
            <a:noFill/>
            <a:miter lim="800000"/>
            <a:headEnd/>
            <a:tailEnd/>
          </a:ln>
        </p:spPr>
      </p:pic>
      <p:pic>
        <p:nvPicPr>
          <p:cNvPr id="115717" name="图片 7" descr="http://comic.sjtu.edu.cn/thucs/GD_jsj_016b/images/image_content/5/5_3003.gif"/>
          <p:cNvPicPr>
            <a:picLocks noChangeAspect="1" noChangeArrowheads="1"/>
          </p:cNvPicPr>
          <p:nvPr/>
        </p:nvPicPr>
        <p:blipFill>
          <a:blip r:embed="rId4"/>
          <a:srcRect/>
          <a:stretch>
            <a:fillRect/>
          </a:stretch>
        </p:blipFill>
        <p:spPr bwMode="auto">
          <a:xfrm>
            <a:off x="6286500" y="3500438"/>
            <a:ext cx="285750" cy="285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3"/>
          <p:cNvSpPr>
            <a:spLocks noGrp="1" noChangeArrowheads="1"/>
          </p:cNvSpPr>
          <p:nvPr>
            <p:ph type="body" idx="1"/>
          </p:nvPr>
        </p:nvSpPr>
        <p:spPr>
          <a:xfrm>
            <a:off x="571500" y="857250"/>
            <a:ext cx="7500938" cy="5286375"/>
          </a:xfrm>
        </p:spPr>
        <p:txBody>
          <a:bodyPr/>
          <a:lstStyle/>
          <a:p>
            <a:pPr marL="609600" indent="-609600">
              <a:lnSpc>
                <a:spcPct val="80000"/>
              </a:lnSpc>
            </a:pPr>
            <a:r>
              <a:rPr lang="zh-CN" altLang="en-US" sz="2800" b="1" smtClean="0"/>
              <a:t>基本步骤和思路</a:t>
            </a:r>
          </a:p>
          <a:p>
            <a:pPr marL="1295400" lvl="1" indent="-838200">
              <a:lnSpc>
                <a:spcPct val="80000"/>
              </a:lnSpc>
              <a:buFontTx/>
              <a:buNone/>
            </a:pPr>
            <a:r>
              <a:rPr lang="zh-CN" altLang="en-US" sz="2400" b="1" smtClean="0"/>
              <a:t>（</a:t>
            </a:r>
            <a:r>
              <a:rPr lang="en-US" altLang="zh-CN" sz="2400" b="1" smtClean="0"/>
              <a:t>1</a:t>
            </a:r>
            <a:r>
              <a:rPr lang="zh-CN" altLang="en-US" sz="2400" b="1" smtClean="0"/>
              <a:t>）	选择某些初始值。可选不同的参数指标，也可在迭代过程中人为修改，以将</a:t>
            </a:r>
            <a:r>
              <a:rPr lang="en-US" altLang="zh-CN" sz="2400" b="1" smtClean="0"/>
              <a:t>N</a:t>
            </a:r>
            <a:r>
              <a:rPr lang="zh-CN" altLang="en-US" sz="2400" b="1" smtClean="0"/>
              <a:t>个模式样本按指标分配到各个聚类中心中去。</a:t>
            </a:r>
          </a:p>
          <a:p>
            <a:pPr marL="1295400" lvl="1" indent="-838200">
              <a:lnSpc>
                <a:spcPct val="80000"/>
              </a:lnSpc>
              <a:buFontTx/>
              <a:buNone/>
            </a:pPr>
            <a:r>
              <a:rPr lang="zh-CN" altLang="en-US" sz="2400" b="1" smtClean="0"/>
              <a:t>（</a:t>
            </a:r>
            <a:r>
              <a:rPr lang="en-US" altLang="zh-CN" sz="2400" b="1" smtClean="0"/>
              <a:t>2</a:t>
            </a:r>
            <a:r>
              <a:rPr lang="zh-CN" altLang="en-US" sz="2400" b="1" smtClean="0"/>
              <a:t>）	计算各类中诸样本的距离指标函数。</a:t>
            </a:r>
          </a:p>
          <a:p>
            <a:pPr marL="1295400" lvl="1" indent="-838200">
              <a:lnSpc>
                <a:spcPct val="80000"/>
              </a:lnSpc>
              <a:buFontTx/>
              <a:buNone/>
            </a:pPr>
            <a:r>
              <a:rPr lang="zh-CN" altLang="en-US" sz="2400" b="1" smtClean="0"/>
              <a:t>（</a:t>
            </a:r>
            <a:r>
              <a:rPr lang="en-US" altLang="zh-CN" sz="2400" b="1" smtClean="0"/>
              <a:t>3</a:t>
            </a:r>
            <a:r>
              <a:rPr lang="zh-CN" altLang="en-US" sz="2400" b="1" smtClean="0"/>
              <a:t>）</a:t>
            </a:r>
            <a:r>
              <a:rPr lang="en-US" altLang="zh-CN" sz="2400" b="1" smtClean="0"/>
              <a:t>~</a:t>
            </a:r>
            <a:r>
              <a:rPr lang="zh-CN" altLang="en-US" sz="2400" b="1" smtClean="0"/>
              <a:t>（</a:t>
            </a:r>
            <a:r>
              <a:rPr lang="en-US" altLang="zh-CN" sz="2400" b="1" smtClean="0"/>
              <a:t>5</a:t>
            </a:r>
            <a:r>
              <a:rPr lang="zh-CN" altLang="en-US" sz="2400" b="1" smtClean="0"/>
              <a:t>）按给定的要求，将前一次获得的聚类集进行分裂和合并处理（（</a:t>
            </a:r>
            <a:r>
              <a:rPr lang="en-US" altLang="zh-CN" sz="2400" b="1" smtClean="0"/>
              <a:t>4</a:t>
            </a:r>
            <a:r>
              <a:rPr lang="zh-CN" altLang="en-US" sz="2400" b="1" smtClean="0"/>
              <a:t>）为分裂处理，（</a:t>
            </a:r>
            <a:r>
              <a:rPr lang="en-US" altLang="zh-CN" sz="2400" b="1" smtClean="0"/>
              <a:t>5</a:t>
            </a:r>
            <a:r>
              <a:rPr lang="zh-CN" altLang="en-US" sz="2400" b="1" smtClean="0"/>
              <a:t>）为合并处理），从而获得新的聚类中心。</a:t>
            </a:r>
          </a:p>
          <a:p>
            <a:pPr marL="1295400" lvl="1" indent="-838200">
              <a:lnSpc>
                <a:spcPct val="80000"/>
              </a:lnSpc>
              <a:buFontTx/>
              <a:buNone/>
            </a:pPr>
            <a:r>
              <a:rPr lang="zh-CN" altLang="en-US" sz="2400" b="1" smtClean="0"/>
              <a:t>（</a:t>
            </a:r>
            <a:r>
              <a:rPr lang="en-US" altLang="zh-CN" sz="2400" b="1" smtClean="0"/>
              <a:t>6</a:t>
            </a:r>
            <a:r>
              <a:rPr lang="zh-CN" altLang="en-US" sz="2400" b="1" smtClean="0"/>
              <a:t>）	重新进行迭代运算，计算各项指标，判断聚类结果是否符合要求。经过多次迭代后，若结果收敛，则运算结束。</a:t>
            </a:r>
          </a:p>
          <a:p>
            <a:pPr marL="609600" indent="-609600">
              <a:lnSpc>
                <a:spcPct val="80000"/>
              </a:lnSpc>
            </a:pPr>
            <a:endParaRPr lang="en-US" altLang="zh-CN" sz="2800" b="1" smtClean="0"/>
          </a:p>
        </p:txBody>
      </p:sp>
      <p:pic>
        <p:nvPicPr>
          <p:cNvPr id="116738" name="图片 3" descr="p_large_1p9M_4fd5000028655c42.jpg">
            <a:hlinkClick r:id="rId2" action="ppaction://hlinksldjump"/>
          </p:cNvPr>
          <p:cNvPicPr>
            <a:picLocks noChangeAspect="1"/>
          </p:cNvPicPr>
          <p:nvPr/>
        </p:nvPicPr>
        <p:blipFill>
          <a:blip r:embed="rId3"/>
          <a:srcRect/>
          <a:stretch>
            <a:fillRect/>
          </a:stretch>
        </p:blipFill>
        <p:spPr bwMode="auto">
          <a:xfrm>
            <a:off x="285750" y="4940300"/>
            <a:ext cx="2000250" cy="167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03350" y="333375"/>
            <a:ext cx="3024188" cy="1143000"/>
          </a:xfrm>
        </p:spPr>
        <p:txBody>
          <a:bodyPr/>
          <a:lstStyle/>
          <a:p>
            <a:pPr algn="l" eaLnBrk="1" hangingPunct="1">
              <a:defRPr/>
            </a:pPr>
            <a:r>
              <a:rPr lang="zh-CN" altLang="en-US" b="1" dirty="0" smtClean="0">
                <a:solidFill>
                  <a:srgbClr val="FFFF00"/>
                </a:solidFill>
                <a:effectLst>
                  <a:outerShdw blurRad="38100" dist="38100" dir="2700000" algn="tl">
                    <a:srgbClr val="C0C0C0"/>
                  </a:outerShdw>
                </a:effectLst>
                <a:ea typeface="宋体-方正超大字符集" pitchFamily="65" charset="-122"/>
              </a:rPr>
              <a:t>主讲内容</a:t>
            </a:r>
          </a:p>
        </p:txBody>
      </p:sp>
      <p:graphicFrame>
        <p:nvGraphicFramePr>
          <p:cNvPr id="2050" name="Object 12"/>
          <p:cNvGraphicFramePr>
            <a:graphicFrameLocks noChangeAspect="1"/>
          </p:cNvGraphicFramePr>
          <p:nvPr>
            <p:ph sz="half" idx="1"/>
          </p:nvPr>
        </p:nvGraphicFramePr>
        <p:xfrm>
          <a:off x="3429000" y="2857500"/>
          <a:ext cx="2016125" cy="3384550"/>
        </p:xfrm>
        <a:graphic>
          <a:graphicData uri="http://schemas.openxmlformats.org/presentationml/2006/ole">
            <p:oleObj spid="_x0000_s2050" name="Image" r:id="rId4" imgW="7123810" imgH="4736508" progId="">
              <p:embed/>
            </p:oleObj>
          </a:graphicData>
        </a:graphic>
      </p:graphicFrame>
      <p:pic>
        <p:nvPicPr>
          <p:cNvPr id="10244" name="Picture 4" descr="3"/>
          <p:cNvPicPr>
            <a:picLocks noChangeAspect="1" noChangeArrowheads="1"/>
          </p:cNvPicPr>
          <p:nvPr/>
        </p:nvPicPr>
        <p:blipFill>
          <a:blip r:embed="rId5">
            <a:clrChange>
              <a:clrFrom>
                <a:srgbClr val="D8E9EC"/>
              </a:clrFrom>
              <a:clrTo>
                <a:srgbClr val="D8E9EC">
                  <a:alpha val="0"/>
                </a:srgbClr>
              </a:clrTo>
            </a:clrChange>
          </a:blip>
          <a:srcRect/>
          <a:stretch>
            <a:fillRect/>
          </a:stretch>
        </p:blipFill>
        <p:spPr bwMode="auto">
          <a:xfrm>
            <a:off x="0" y="0"/>
            <a:ext cx="1547813" cy="1547813"/>
          </a:xfrm>
          <a:prstGeom prst="rect">
            <a:avLst/>
          </a:prstGeom>
          <a:noFill/>
          <a:ln w="9525">
            <a:noFill/>
            <a:miter lim="800000"/>
            <a:headEnd/>
            <a:tailEnd/>
          </a:ln>
        </p:spPr>
      </p:pic>
      <p:graphicFrame>
        <p:nvGraphicFramePr>
          <p:cNvPr id="2051" name="Object 6"/>
          <p:cNvGraphicFramePr>
            <a:graphicFrameLocks noChangeAspect="1"/>
          </p:cNvGraphicFramePr>
          <p:nvPr/>
        </p:nvGraphicFramePr>
        <p:xfrm>
          <a:off x="500063" y="1857375"/>
          <a:ext cx="2005012" cy="3267075"/>
        </p:xfrm>
        <a:graphic>
          <a:graphicData uri="http://schemas.openxmlformats.org/presentationml/2006/ole">
            <p:oleObj spid="_x0000_s2051" name="Image" r:id="rId6" imgW="7123810" imgH="4736508" progId="">
              <p:embed/>
            </p:oleObj>
          </a:graphicData>
        </a:graphic>
      </p:graphicFrame>
      <p:sp>
        <p:nvSpPr>
          <p:cNvPr id="10250" name="Rectangle 10"/>
          <p:cNvSpPr>
            <a:spLocks noChangeArrowheads="1"/>
          </p:cNvSpPr>
          <p:nvPr/>
        </p:nvSpPr>
        <p:spPr bwMode="auto">
          <a:xfrm>
            <a:off x="3500438" y="4071938"/>
            <a:ext cx="2032000" cy="647700"/>
          </a:xfrm>
          <a:prstGeom prst="rect">
            <a:avLst/>
          </a:prstGeom>
          <a:noFill/>
          <a:ln w="9525">
            <a:noFill/>
            <a:miter lim="800000"/>
            <a:headEnd/>
            <a:tailEnd/>
          </a:ln>
          <a:effectLst/>
        </p:spPr>
        <p:txBody>
          <a:bodyPr anchor="ctr"/>
          <a:lstStyle/>
          <a:p>
            <a:pPr>
              <a:defRPr/>
            </a:pPr>
            <a:r>
              <a:rPr lang="zh-CN" altLang="en-US" sz="2000" dirty="0">
                <a:solidFill>
                  <a:schemeClr val="folHlink"/>
                </a:solidFill>
                <a:effectLst>
                  <a:outerShdw blurRad="38100" dist="38100" dir="2700000" algn="tl">
                    <a:srgbClr val="C0C0C0"/>
                  </a:outerShdw>
                </a:effectLst>
                <a:latin typeface="Arial" pitchFamily="34" charset="0"/>
                <a:ea typeface="华文行楷" pitchFamily="2" charset="-122"/>
                <a:hlinkClick r:id="rId7" action="ppaction://hlinksldjump"/>
              </a:rPr>
              <a:t>算法性能分析</a:t>
            </a:r>
            <a:endParaRPr lang="zh-CN" altLang="en-US" sz="2000" dirty="0">
              <a:solidFill>
                <a:schemeClr val="folHlink"/>
              </a:solidFill>
              <a:effectLst>
                <a:outerShdw blurRad="38100" dist="38100" dir="2700000" algn="tl">
                  <a:srgbClr val="C0C0C0"/>
                </a:outerShdw>
              </a:effectLst>
              <a:latin typeface="Arial" pitchFamily="34" charset="0"/>
              <a:ea typeface="华文行楷" pitchFamily="2" charset="-122"/>
            </a:endParaRPr>
          </a:p>
        </p:txBody>
      </p:sp>
      <p:sp>
        <p:nvSpPr>
          <p:cNvPr id="2056" name="Rectangle 11"/>
          <p:cNvSpPr>
            <a:spLocks noChangeArrowheads="1"/>
          </p:cNvSpPr>
          <p:nvPr/>
        </p:nvSpPr>
        <p:spPr bwMode="auto">
          <a:xfrm>
            <a:off x="971550" y="3213100"/>
            <a:ext cx="1657350" cy="1920875"/>
          </a:xfrm>
          <a:prstGeom prst="rect">
            <a:avLst/>
          </a:prstGeom>
          <a:noFill/>
          <a:ln w="9525">
            <a:noFill/>
            <a:miter lim="800000"/>
            <a:headEnd/>
            <a:tailEnd/>
          </a:ln>
        </p:spPr>
        <p:txBody>
          <a:bodyPr>
            <a:spAutoFit/>
          </a:bodyPr>
          <a:lstStyle/>
          <a:p>
            <a:endParaRPr kumimoji="1" lang="en-US" altLang="zh-CN" sz="2000" b="1" u="sng">
              <a:solidFill>
                <a:schemeClr val="bg1"/>
              </a:solidFill>
              <a:ea typeface="华文行楷" pitchFamily="2" charset="-122"/>
            </a:endParaRPr>
          </a:p>
          <a:p>
            <a:endParaRPr kumimoji="1" lang="en-US" altLang="zh-CN" sz="2000">
              <a:solidFill>
                <a:schemeClr val="bg1"/>
              </a:solidFill>
              <a:ea typeface="华文行楷" pitchFamily="2" charset="-122"/>
            </a:endParaRPr>
          </a:p>
          <a:p>
            <a:endParaRPr kumimoji="1" lang="en-US" altLang="zh-CN" sz="2000">
              <a:solidFill>
                <a:schemeClr val="bg1"/>
              </a:solidFill>
              <a:ea typeface="华文行楷" pitchFamily="2" charset="-122"/>
            </a:endParaRPr>
          </a:p>
          <a:p>
            <a:endParaRPr kumimoji="1" lang="en-US" altLang="zh-CN" sz="2000">
              <a:solidFill>
                <a:schemeClr val="bg1"/>
              </a:solidFill>
              <a:ea typeface="华文行楷" pitchFamily="2" charset="-122"/>
            </a:endParaRPr>
          </a:p>
          <a:p>
            <a:endParaRPr kumimoji="1" lang="en-US" altLang="zh-CN" sz="2000">
              <a:solidFill>
                <a:schemeClr val="bg1"/>
              </a:solidFill>
              <a:ea typeface="华文行楷" pitchFamily="2" charset="-122"/>
            </a:endParaRPr>
          </a:p>
          <a:p>
            <a:endParaRPr lang="en-US" altLang="zh-CN" sz="2000">
              <a:solidFill>
                <a:schemeClr val="bg1"/>
              </a:solidFill>
            </a:endParaRPr>
          </a:p>
        </p:txBody>
      </p:sp>
      <p:graphicFrame>
        <p:nvGraphicFramePr>
          <p:cNvPr id="2052" name="Object 14"/>
          <p:cNvGraphicFramePr>
            <a:graphicFrameLocks noChangeAspect="1"/>
          </p:cNvGraphicFramePr>
          <p:nvPr>
            <p:ph sz="half" idx="2"/>
          </p:nvPr>
        </p:nvGraphicFramePr>
        <p:xfrm>
          <a:off x="6215063" y="3571875"/>
          <a:ext cx="2016125" cy="3286125"/>
        </p:xfrm>
        <a:graphic>
          <a:graphicData uri="http://schemas.openxmlformats.org/presentationml/2006/ole">
            <p:oleObj spid="_x0000_s2052" name="Image" r:id="rId8" imgW="7123810" imgH="4736508" progId="">
              <p:embed/>
            </p:oleObj>
          </a:graphicData>
        </a:graphic>
      </p:graphicFrame>
      <p:sp>
        <p:nvSpPr>
          <p:cNvPr id="10256" name="Rectangle 16"/>
          <p:cNvSpPr>
            <a:spLocks noChangeArrowheads="1"/>
          </p:cNvSpPr>
          <p:nvPr/>
        </p:nvSpPr>
        <p:spPr bwMode="auto">
          <a:xfrm>
            <a:off x="2916238" y="3284538"/>
            <a:ext cx="1657350" cy="647700"/>
          </a:xfrm>
          <a:prstGeom prst="rect">
            <a:avLst/>
          </a:prstGeom>
          <a:noFill/>
          <a:ln w="9525">
            <a:noFill/>
            <a:miter lim="800000"/>
            <a:headEnd/>
            <a:tailEnd/>
          </a:ln>
          <a:effectLst/>
        </p:spPr>
        <p:txBody>
          <a:bodyPr anchor="ctr"/>
          <a:lstStyle/>
          <a:p>
            <a:pPr>
              <a:defRPr/>
            </a:pPr>
            <a:endParaRPr lang="zh-CN" altLang="en-US" sz="2400" dirty="0">
              <a:solidFill>
                <a:schemeClr val="folHlink"/>
              </a:solidFill>
              <a:effectLst>
                <a:outerShdw blurRad="38100" dist="38100" dir="2700000" algn="tl">
                  <a:srgbClr val="C0C0C0"/>
                </a:outerShdw>
              </a:effectLst>
              <a:latin typeface="Arial" pitchFamily="34" charset="0"/>
              <a:ea typeface="华文行楷" pitchFamily="2" charset="-122"/>
            </a:endParaRPr>
          </a:p>
        </p:txBody>
      </p:sp>
      <p:sp>
        <p:nvSpPr>
          <p:cNvPr id="10257" name="Rectangle 17"/>
          <p:cNvSpPr>
            <a:spLocks noChangeArrowheads="1"/>
          </p:cNvSpPr>
          <p:nvPr/>
        </p:nvSpPr>
        <p:spPr bwMode="auto">
          <a:xfrm>
            <a:off x="3857625" y="5000625"/>
            <a:ext cx="1500188" cy="500063"/>
          </a:xfrm>
          <a:prstGeom prst="rect">
            <a:avLst/>
          </a:prstGeom>
          <a:noFill/>
          <a:ln w="9525">
            <a:noFill/>
            <a:miter lim="800000"/>
            <a:headEnd/>
            <a:tailEnd/>
          </a:ln>
          <a:effectLst/>
        </p:spPr>
        <p:txBody>
          <a:bodyPr anchor="ctr"/>
          <a:lstStyle/>
          <a:p>
            <a:pPr>
              <a:defRPr/>
            </a:pPr>
            <a:r>
              <a:rPr lang="zh-CN" altLang="en-US" sz="2400" dirty="0">
                <a:solidFill>
                  <a:schemeClr val="folHlink"/>
                </a:solidFill>
                <a:effectLst>
                  <a:outerShdw blurRad="38100" dist="38100" dir="2700000" algn="tl">
                    <a:srgbClr val="C0C0C0"/>
                  </a:outerShdw>
                </a:effectLst>
                <a:latin typeface="Arial" pitchFamily="34" charset="0"/>
                <a:ea typeface="华文行楷" pitchFamily="2" charset="-122"/>
                <a:hlinkClick r:id="rId9" action="ppaction://hlinksldjump"/>
              </a:rPr>
              <a:t>算法改进</a:t>
            </a:r>
            <a:endParaRPr lang="zh-CN" altLang="en-US" sz="2400" dirty="0">
              <a:solidFill>
                <a:schemeClr val="folHlink"/>
              </a:solidFill>
              <a:effectLst>
                <a:outerShdw blurRad="38100" dist="38100" dir="2700000" algn="tl">
                  <a:srgbClr val="C0C0C0"/>
                </a:outerShdw>
              </a:effectLst>
              <a:latin typeface="Arial" pitchFamily="34" charset="0"/>
              <a:ea typeface="华文行楷" pitchFamily="2" charset="-122"/>
            </a:endParaRPr>
          </a:p>
        </p:txBody>
      </p:sp>
      <p:sp>
        <p:nvSpPr>
          <p:cNvPr id="2059" name="Rectangle 19"/>
          <p:cNvSpPr>
            <a:spLocks noChangeArrowheads="1"/>
          </p:cNvSpPr>
          <p:nvPr/>
        </p:nvSpPr>
        <p:spPr bwMode="auto">
          <a:xfrm>
            <a:off x="714375" y="2214563"/>
            <a:ext cx="1114425" cy="369887"/>
          </a:xfrm>
          <a:prstGeom prst="rect">
            <a:avLst/>
          </a:prstGeom>
          <a:noFill/>
          <a:ln w="9525">
            <a:noFill/>
            <a:miter lim="800000"/>
            <a:headEnd/>
            <a:tailEnd/>
          </a:ln>
        </p:spPr>
        <p:txBody>
          <a:bodyPr wrap="none">
            <a:spAutoFit/>
          </a:bodyPr>
          <a:lstStyle/>
          <a:p>
            <a:r>
              <a:rPr kumimoji="1" lang="zh-CN" altLang="en-US" sz="1800" b="1">
                <a:solidFill>
                  <a:schemeClr val="bg1"/>
                </a:solidFill>
                <a:ea typeface="华文中宋" pitchFamily="2" charset="-122"/>
                <a:hlinkClick r:id="rId10" action="ppaction://hlinksldjump"/>
              </a:rPr>
              <a:t>算法简介</a:t>
            </a:r>
            <a:endParaRPr kumimoji="1" lang="zh-CN" altLang="en-US" sz="1800" b="1">
              <a:solidFill>
                <a:schemeClr val="bg1"/>
              </a:solidFill>
              <a:ea typeface="华文中宋" pitchFamily="2" charset="-122"/>
            </a:endParaRPr>
          </a:p>
        </p:txBody>
      </p:sp>
      <p:sp>
        <p:nvSpPr>
          <p:cNvPr id="2060" name="Rectangle 25"/>
          <p:cNvSpPr>
            <a:spLocks noChangeArrowheads="1"/>
          </p:cNvSpPr>
          <p:nvPr/>
        </p:nvSpPr>
        <p:spPr bwMode="auto">
          <a:xfrm>
            <a:off x="6572250" y="5786438"/>
            <a:ext cx="1400175" cy="369887"/>
          </a:xfrm>
          <a:prstGeom prst="rect">
            <a:avLst/>
          </a:prstGeom>
          <a:noFill/>
          <a:ln w="9525">
            <a:noFill/>
            <a:miter lim="800000"/>
            <a:headEnd/>
            <a:tailEnd/>
          </a:ln>
        </p:spPr>
        <p:txBody>
          <a:bodyPr>
            <a:spAutoFit/>
          </a:bodyPr>
          <a:lstStyle/>
          <a:p>
            <a:r>
              <a:rPr kumimoji="1" lang="zh-CN" altLang="en-US" sz="1800" b="1">
                <a:solidFill>
                  <a:schemeClr val="bg1"/>
                </a:solidFill>
                <a:ea typeface="华文中宋" pitchFamily="2" charset="-122"/>
                <a:hlinkClick r:id="rId11" action="ppaction://hlinksldjump"/>
              </a:rPr>
              <a:t>算法应用</a:t>
            </a:r>
            <a:endParaRPr kumimoji="1" lang="zh-CN" altLang="en-US" sz="1800" b="1">
              <a:solidFill>
                <a:schemeClr val="bg1"/>
              </a:solidFill>
              <a:ea typeface="华文中宋" pitchFamily="2" charset="-122"/>
            </a:endParaRPr>
          </a:p>
        </p:txBody>
      </p:sp>
      <p:pic>
        <p:nvPicPr>
          <p:cNvPr id="2061" name="Picture 39" descr="014n"/>
          <p:cNvPicPr>
            <a:picLocks noChangeAspect="1" noChangeArrowheads="1" noCrop="1"/>
          </p:cNvPicPr>
          <p:nvPr/>
        </p:nvPicPr>
        <p:blipFill>
          <a:blip r:embed="rId12"/>
          <a:srcRect/>
          <a:stretch>
            <a:fillRect/>
          </a:stretch>
        </p:blipFill>
        <p:spPr bwMode="auto">
          <a:xfrm>
            <a:off x="8201025" y="5819775"/>
            <a:ext cx="942975" cy="1038225"/>
          </a:xfrm>
          <a:prstGeom prst="rect">
            <a:avLst/>
          </a:prstGeom>
          <a:noFill/>
          <a:ln w="9525">
            <a:noFill/>
            <a:miter lim="800000"/>
            <a:headEnd/>
            <a:tailEnd/>
          </a:ln>
        </p:spPr>
      </p:pic>
      <p:sp>
        <p:nvSpPr>
          <p:cNvPr id="2062" name="Rectangle 19"/>
          <p:cNvSpPr>
            <a:spLocks noChangeArrowheads="1"/>
          </p:cNvSpPr>
          <p:nvPr/>
        </p:nvSpPr>
        <p:spPr bwMode="auto">
          <a:xfrm>
            <a:off x="1357313" y="3786188"/>
            <a:ext cx="1114425" cy="369887"/>
          </a:xfrm>
          <a:prstGeom prst="rect">
            <a:avLst/>
          </a:prstGeom>
          <a:noFill/>
          <a:ln w="9525">
            <a:noFill/>
            <a:miter lim="800000"/>
            <a:headEnd/>
            <a:tailEnd/>
          </a:ln>
        </p:spPr>
        <p:txBody>
          <a:bodyPr wrap="none">
            <a:spAutoFit/>
          </a:bodyPr>
          <a:lstStyle/>
          <a:p>
            <a:r>
              <a:rPr kumimoji="1" lang="zh-CN" altLang="en-US" sz="1800" b="1">
                <a:solidFill>
                  <a:srgbClr val="FFFF00"/>
                </a:solidFill>
                <a:ea typeface="华文中宋" pitchFamily="2" charset="-122"/>
                <a:hlinkClick r:id="rId13" action="ppaction://hlinksldjump"/>
              </a:rPr>
              <a:t>算法要点</a:t>
            </a:r>
            <a:endParaRPr kumimoji="1" lang="zh-CN" altLang="en-US" sz="1800" b="1">
              <a:solidFill>
                <a:srgbClr val="FFFF00"/>
              </a:solidFill>
              <a:ea typeface="华文中宋" pitchFamily="2" charset="-122"/>
              <a:hlinkClick r:id="rId10" action="ppaction://hlinksldjump"/>
            </a:endParaRPr>
          </a:p>
        </p:txBody>
      </p:sp>
      <p:sp>
        <p:nvSpPr>
          <p:cNvPr id="2063" name="Rectangle 19"/>
          <p:cNvSpPr>
            <a:spLocks noChangeArrowheads="1"/>
          </p:cNvSpPr>
          <p:nvPr/>
        </p:nvSpPr>
        <p:spPr bwMode="auto">
          <a:xfrm>
            <a:off x="1000125" y="3000375"/>
            <a:ext cx="1143000" cy="369888"/>
          </a:xfrm>
          <a:prstGeom prst="rect">
            <a:avLst/>
          </a:prstGeom>
          <a:noFill/>
          <a:ln w="9525">
            <a:noFill/>
            <a:miter lim="800000"/>
            <a:headEnd/>
            <a:tailEnd/>
          </a:ln>
        </p:spPr>
        <p:txBody>
          <a:bodyPr>
            <a:spAutoFit/>
          </a:bodyPr>
          <a:lstStyle/>
          <a:p>
            <a:r>
              <a:rPr kumimoji="1" lang="zh-CN" altLang="en-US" sz="1800" b="1">
                <a:solidFill>
                  <a:srgbClr val="FFFF00"/>
                </a:solidFill>
                <a:ea typeface="华文中宋" pitchFamily="2" charset="-122"/>
                <a:hlinkClick r:id="rId14" action="ppaction://hlinksldjump"/>
              </a:rPr>
              <a:t>算法描述</a:t>
            </a:r>
            <a:endParaRPr kumimoji="1" lang="zh-CN" altLang="en-US" sz="1800" b="1">
              <a:solidFill>
                <a:srgbClr val="FFFF00"/>
              </a:solidFill>
              <a:ea typeface="华文中宋" pitchFamily="2" charset="-122"/>
            </a:endParaRPr>
          </a:p>
        </p:txBody>
      </p:sp>
      <p:sp>
        <p:nvSpPr>
          <p:cNvPr id="2064" name="Rectangle 19"/>
          <p:cNvSpPr>
            <a:spLocks noChangeArrowheads="1"/>
          </p:cNvSpPr>
          <p:nvPr/>
        </p:nvSpPr>
        <p:spPr bwMode="auto">
          <a:xfrm>
            <a:off x="3571875" y="3357563"/>
            <a:ext cx="1114425" cy="369887"/>
          </a:xfrm>
          <a:prstGeom prst="rect">
            <a:avLst/>
          </a:prstGeom>
          <a:noFill/>
          <a:ln w="9525">
            <a:noFill/>
            <a:miter lim="800000"/>
            <a:headEnd/>
            <a:tailEnd/>
          </a:ln>
        </p:spPr>
        <p:txBody>
          <a:bodyPr wrap="none">
            <a:spAutoFit/>
          </a:bodyPr>
          <a:lstStyle/>
          <a:p>
            <a:r>
              <a:rPr kumimoji="1" lang="zh-CN" altLang="en-US" sz="1800" b="1">
                <a:solidFill>
                  <a:srgbClr val="FFFF00"/>
                </a:solidFill>
                <a:ea typeface="华文中宋" pitchFamily="2" charset="-122"/>
                <a:hlinkClick r:id="rId15" action="ppaction://hlinksldjump"/>
              </a:rPr>
              <a:t>算法实例</a:t>
            </a:r>
            <a:endParaRPr kumimoji="1" lang="zh-CN" altLang="en-US" sz="1800" b="1">
              <a:solidFill>
                <a:srgbClr val="FFFF00"/>
              </a:solidFill>
              <a:ea typeface="华文中宋" pitchFamily="2" charset="-122"/>
              <a:hlinkClick r:id="rId10" action="ppaction://hlinksldjump"/>
            </a:endParaRPr>
          </a:p>
        </p:txBody>
      </p:sp>
      <p:sp>
        <p:nvSpPr>
          <p:cNvPr id="2065" name="Rectangle 25"/>
          <p:cNvSpPr>
            <a:spLocks noChangeArrowheads="1"/>
          </p:cNvSpPr>
          <p:nvPr/>
        </p:nvSpPr>
        <p:spPr bwMode="auto">
          <a:xfrm>
            <a:off x="6215063" y="4071938"/>
            <a:ext cx="1757362" cy="369887"/>
          </a:xfrm>
          <a:prstGeom prst="rect">
            <a:avLst/>
          </a:prstGeom>
          <a:noFill/>
          <a:ln w="9525">
            <a:noFill/>
            <a:miter lim="800000"/>
            <a:headEnd/>
            <a:tailEnd/>
          </a:ln>
        </p:spPr>
        <p:txBody>
          <a:bodyPr>
            <a:spAutoFit/>
          </a:bodyPr>
          <a:lstStyle/>
          <a:p>
            <a:r>
              <a:rPr lang="en-US" altLang="zh-CN" sz="1800" b="1">
                <a:solidFill>
                  <a:srgbClr val="FFFF00"/>
                </a:solidFill>
                <a:hlinkClick r:id="rId16" action="ppaction://hlinksldjump"/>
              </a:rPr>
              <a:t>ISODATA</a:t>
            </a:r>
            <a:r>
              <a:rPr lang="zh-CN" altLang="en-US" sz="1800" b="1">
                <a:solidFill>
                  <a:srgbClr val="FFFF00"/>
                </a:solidFill>
                <a:hlinkClick r:id="rId16" action="ppaction://hlinksldjump"/>
              </a:rPr>
              <a:t>算法</a:t>
            </a:r>
            <a:endParaRPr kumimoji="1" lang="zh-CN" altLang="en-US" sz="1800" b="1">
              <a:solidFill>
                <a:srgbClr val="FFFF00"/>
              </a:solidFill>
              <a:ea typeface="华文中宋" pitchFamily="2" charset="-122"/>
            </a:endParaRPr>
          </a:p>
        </p:txBody>
      </p:sp>
      <p:sp>
        <p:nvSpPr>
          <p:cNvPr id="2066" name="Rectangle 25"/>
          <p:cNvSpPr>
            <a:spLocks noChangeArrowheads="1"/>
          </p:cNvSpPr>
          <p:nvPr/>
        </p:nvSpPr>
        <p:spPr bwMode="auto">
          <a:xfrm>
            <a:off x="6357938" y="4857750"/>
            <a:ext cx="1757362" cy="400050"/>
          </a:xfrm>
          <a:prstGeom prst="rect">
            <a:avLst/>
          </a:prstGeom>
          <a:noFill/>
          <a:ln w="9525">
            <a:noFill/>
            <a:miter lim="800000"/>
            <a:headEnd/>
            <a:tailEnd/>
          </a:ln>
        </p:spPr>
        <p:txBody>
          <a:bodyPr>
            <a:spAutoFit/>
          </a:bodyPr>
          <a:lstStyle/>
          <a:p>
            <a:r>
              <a:rPr lang="en-US" altLang="zh-CN" sz="2000">
                <a:solidFill>
                  <a:srgbClr val="FFFF00"/>
                </a:solidFill>
                <a:hlinkClick r:id="rId9" action="ppaction://hlinksldjump"/>
              </a:rPr>
              <a:t>gapstatistics</a:t>
            </a:r>
            <a:endParaRPr kumimoji="1" lang="zh-CN" altLang="en-US" sz="2000" b="1">
              <a:solidFill>
                <a:srgbClr val="FFFF00"/>
              </a:solidFill>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0244"/>
                                        </p:tgtEl>
                                        <p:attrNameLst>
                                          <p:attrName>r</p:attrName>
                                        </p:attrNameLst>
                                      </p:cBhvr>
                                    </p:animRot>
                                  </p:childTnLst>
                                </p:cTn>
                              </p:par>
                              <p:par>
                                <p:cTn id="7" presetID="12" presetClass="entr" presetSubtype="8" fill="hold" grpId="0" nodeType="withEffect">
                                  <p:stCondLst>
                                    <p:cond delay="0"/>
                                  </p:stCondLst>
                                  <p:childTnLst>
                                    <p:set>
                                      <p:cBhvr>
                                        <p:cTn id="8" dur="1" fill="hold">
                                          <p:stCondLst>
                                            <p:cond delay="0"/>
                                          </p:stCondLst>
                                        </p:cTn>
                                        <p:tgtEl>
                                          <p:spTgt spid="10242"/>
                                        </p:tgtEl>
                                        <p:attrNameLst>
                                          <p:attrName>style.visibility</p:attrName>
                                        </p:attrNameLst>
                                      </p:cBhvr>
                                      <p:to>
                                        <p:strVal val="visible"/>
                                      </p:to>
                                    </p:set>
                                    <p:animEffect transition="in" filter="slide(fromLeft)">
                                      <p:cBhvr>
                                        <p:cTn id="9"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日期占位符 3"/>
          <p:cNvSpPr>
            <a:spLocks noGrp="1"/>
          </p:cNvSpPr>
          <p:nvPr>
            <p:ph type="dt" sz="quarter" idx="10"/>
          </p:nvPr>
        </p:nvSpPr>
        <p:spPr>
          <a:noFill/>
        </p:spPr>
        <p:txBody>
          <a:bodyPr/>
          <a:lstStyle/>
          <a:p>
            <a:fld id="{B1AFAAC9-F812-4051-8348-07CF6D251407}"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49506" name="Rectangle 2"/>
          <p:cNvSpPr>
            <a:spLocks noGrp="1" noChangeArrowheads="1"/>
          </p:cNvSpPr>
          <p:nvPr>
            <p:ph type="title"/>
          </p:nvPr>
        </p:nvSpPr>
        <p:spPr/>
        <p:txBody>
          <a:bodyPr/>
          <a:lstStyle/>
          <a:p>
            <a:r>
              <a:rPr lang="zh-CN" altLang="en-US" b="1" smtClean="0"/>
              <a:t>初始中心的选取对算法的影响</a:t>
            </a:r>
          </a:p>
        </p:txBody>
      </p:sp>
      <p:sp>
        <p:nvSpPr>
          <p:cNvPr id="149507" name="Rectangle 3"/>
          <p:cNvSpPr>
            <a:spLocks noGrp="1" noChangeArrowheads="1"/>
          </p:cNvSpPr>
          <p:nvPr>
            <p:ph type="body" idx="1"/>
          </p:nvPr>
        </p:nvSpPr>
        <p:spPr/>
        <p:txBody>
          <a:bodyPr/>
          <a:lstStyle/>
          <a:p>
            <a:r>
              <a:rPr lang="zh-CN" altLang="en-US" smtClean="0"/>
              <a:t>棋盘格数据集</a:t>
            </a:r>
            <a:r>
              <a:rPr lang="en-US" altLang="zh-CN" smtClean="0">
                <a:latin typeface="Times New Roman" pitchFamily="18" charset="0"/>
              </a:rPr>
              <a:t>(Checkerboard data set)</a:t>
            </a:r>
          </a:p>
          <a:p>
            <a:pPr lvl="1"/>
            <a:r>
              <a:rPr lang="zh-CN" altLang="en-US" smtClean="0">
                <a:latin typeface="Times New Roman" pitchFamily="18" charset="0"/>
              </a:rPr>
              <a:t>仅使用其中</a:t>
            </a:r>
            <a:r>
              <a:rPr lang="en-US" altLang="zh-CN" smtClean="0">
                <a:latin typeface="Times New Roman" pitchFamily="18" charset="0"/>
              </a:rPr>
              <a:t>486</a:t>
            </a:r>
            <a:r>
              <a:rPr lang="zh-CN" altLang="en-US" smtClean="0">
                <a:latin typeface="Times New Roman" pitchFamily="18" charset="0"/>
              </a:rPr>
              <a:t>个正类数据，并将数据变换到</a:t>
            </a:r>
            <a:r>
              <a:rPr lang="en-US" altLang="zh-CN" smtClean="0">
                <a:latin typeface="Times New Roman" pitchFamily="18" charset="0"/>
              </a:rPr>
              <a:t>[-1,1]</a:t>
            </a:r>
            <a:r>
              <a:rPr lang="zh-CN" altLang="en-US" smtClean="0">
                <a:latin typeface="Times New Roman" pitchFamily="18" charset="0"/>
              </a:rPr>
              <a:t>之间，分布情况如下图所示：</a:t>
            </a:r>
          </a:p>
        </p:txBody>
      </p:sp>
      <p:pic>
        <p:nvPicPr>
          <p:cNvPr id="149508" name="Picture 5"/>
          <p:cNvPicPr>
            <a:picLocks noChangeAspect="1" noChangeArrowheads="1"/>
          </p:cNvPicPr>
          <p:nvPr/>
        </p:nvPicPr>
        <p:blipFill>
          <a:blip r:embed="rId2"/>
          <a:srcRect/>
          <a:stretch>
            <a:fillRect/>
          </a:stretch>
        </p:blipFill>
        <p:spPr bwMode="auto">
          <a:xfrm>
            <a:off x="1763713" y="2719388"/>
            <a:ext cx="5184775" cy="3878262"/>
          </a:xfrm>
          <a:prstGeom prst="rect">
            <a:avLst/>
          </a:prstGeom>
          <a:noFill/>
          <a:ln w="9525">
            <a:noFill/>
            <a:miter lim="800000"/>
            <a:headEnd/>
            <a:tailEnd/>
          </a:ln>
        </p:spPr>
      </p:pic>
      <p:pic>
        <p:nvPicPr>
          <p:cNvPr id="149509" name="Picture 39" descr="014n">
            <a:hlinkClick r:id="rId3" action="ppaction://hlinksldjump"/>
          </p:cNvPr>
          <p:cNvPicPr>
            <a:picLocks noChangeAspect="1" noChangeArrowheads="1" noCrop="1"/>
          </p:cNvPicPr>
          <p:nvPr/>
        </p:nvPicPr>
        <p:blipFill>
          <a:blip r:embed="rId4"/>
          <a:srcRect/>
          <a:stretch>
            <a:fillRect/>
          </a:stretch>
        </p:blipFill>
        <p:spPr bwMode="auto">
          <a:xfrm>
            <a:off x="7786688" y="5286375"/>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日期占位符 3"/>
          <p:cNvSpPr>
            <a:spLocks noGrp="1"/>
          </p:cNvSpPr>
          <p:nvPr>
            <p:ph type="dt" sz="quarter" idx="10"/>
          </p:nvPr>
        </p:nvSpPr>
        <p:spPr>
          <a:noFill/>
        </p:spPr>
        <p:txBody>
          <a:bodyPr/>
          <a:lstStyle/>
          <a:p>
            <a:fld id="{FDD01168-6131-45DB-8D23-2BE49CDE07BA}"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51554" name="Rectangle 2"/>
          <p:cNvSpPr>
            <a:spLocks noGrp="1" noChangeArrowheads="1"/>
          </p:cNvSpPr>
          <p:nvPr>
            <p:ph type="title"/>
          </p:nvPr>
        </p:nvSpPr>
        <p:spPr/>
        <p:txBody>
          <a:bodyPr/>
          <a:lstStyle/>
          <a:p>
            <a:r>
              <a:rPr lang="zh-CN" altLang="en-US" b="1" smtClean="0"/>
              <a:t>初始中心的选取对算法的影响</a:t>
            </a:r>
            <a:endParaRPr lang="zh-CN" altLang="en-US" sz="3200" b="1" smtClean="0"/>
          </a:p>
        </p:txBody>
      </p:sp>
      <p:sp>
        <p:nvSpPr>
          <p:cNvPr id="151555" name="Rectangle 3"/>
          <p:cNvSpPr>
            <a:spLocks noGrp="1" noChangeArrowheads="1"/>
          </p:cNvSpPr>
          <p:nvPr>
            <p:ph type="body" idx="1"/>
          </p:nvPr>
        </p:nvSpPr>
        <p:spPr/>
        <p:txBody>
          <a:bodyPr/>
          <a:lstStyle/>
          <a:p>
            <a:r>
              <a:rPr lang="zh-CN" altLang="en-US" smtClean="0"/>
              <a:t>初始聚类中心均在中心附近</a:t>
            </a:r>
            <a:endParaRPr lang="zh-CN" altLang="en-US" smtClean="0">
              <a:latin typeface="Times New Roman" pitchFamily="18" charset="0"/>
            </a:endParaRPr>
          </a:p>
        </p:txBody>
      </p:sp>
      <p:pic>
        <p:nvPicPr>
          <p:cNvPr id="151556" name="Picture 4"/>
          <p:cNvPicPr>
            <a:picLocks noChangeAspect="1" noChangeArrowheads="1"/>
          </p:cNvPicPr>
          <p:nvPr/>
        </p:nvPicPr>
        <p:blipFill>
          <a:blip r:embed="rId2"/>
          <a:srcRect/>
          <a:stretch>
            <a:fillRect/>
          </a:stretch>
        </p:blipFill>
        <p:spPr bwMode="auto">
          <a:xfrm>
            <a:off x="1546225" y="2019300"/>
            <a:ext cx="6121400" cy="457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日期占位符 3"/>
          <p:cNvSpPr>
            <a:spLocks noGrp="1"/>
          </p:cNvSpPr>
          <p:nvPr>
            <p:ph type="dt" sz="quarter" idx="10"/>
          </p:nvPr>
        </p:nvSpPr>
        <p:spPr>
          <a:noFill/>
        </p:spPr>
        <p:txBody>
          <a:bodyPr/>
          <a:lstStyle/>
          <a:p>
            <a:fld id="{6262E7E2-777B-406D-8FC3-F658B416AB6D}"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52578" name="Rectangle 2"/>
          <p:cNvSpPr>
            <a:spLocks noGrp="1" noChangeArrowheads="1"/>
          </p:cNvSpPr>
          <p:nvPr>
            <p:ph type="title"/>
          </p:nvPr>
        </p:nvSpPr>
        <p:spPr/>
        <p:txBody>
          <a:bodyPr/>
          <a:lstStyle/>
          <a:p>
            <a:r>
              <a:rPr lang="zh-CN" altLang="en-US" b="1" smtClean="0"/>
              <a:t>初始中心的选取对算法的影响</a:t>
            </a:r>
            <a:endParaRPr lang="zh-CN" altLang="en-US" sz="3200" b="1" smtClean="0"/>
          </a:p>
        </p:txBody>
      </p:sp>
      <p:sp>
        <p:nvSpPr>
          <p:cNvPr id="152579" name="Rectangle 3"/>
          <p:cNvSpPr>
            <a:spLocks noGrp="1" noChangeArrowheads="1"/>
          </p:cNvSpPr>
          <p:nvPr>
            <p:ph type="body" idx="1"/>
          </p:nvPr>
        </p:nvSpPr>
        <p:spPr/>
        <p:txBody>
          <a:bodyPr/>
          <a:lstStyle/>
          <a:p>
            <a:r>
              <a:rPr lang="zh-CN" altLang="en-US" smtClean="0"/>
              <a:t>初始聚类中心在平面内随机选取</a:t>
            </a:r>
          </a:p>
        </p:txBody>
      </p:sp>
      <p:pic>
        <p:nvPicPr>
          <p:cNvPr id="152580" name="Picture 4"/>
          <p:cNvPicPr>
            <a:picLocks noChangeAspect="1" noChangeArrowheads="1"/>
          </p:cNvPicPr>
          <p:nvPr/>
        </p:nvPicPr>
        <p:blipFill>
          <a:blip r:embed="rId2"/>
          <a:srcRect/>
          <a:stretch>
            <a:fillRect/>
          </a:stretch>
        </p:blipFill>
        <p:spPr bwMode="auto">
          <a:xfrm>
            <a:off x="1403350" y="1803400"/>
            <a:ext cx="6121400" cy="457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4"/>
          <p:cNvSpPr txBox="1">
            <a:spLocks noChangeArrowheads="1"/>
          </p:cNvSpPr>
          <p:nvPr/>
        </p:nvSpPr>
        <p:spPr bwMode="auto">
          <a:xfrm>
            <a:off x="228600" y="1295400"/>
            <a:ext cx="8610600" cy="4473575"/>
          </a:xfrm>
          <a:prstGeom prst="rect">
            <a:avLst/>
          </a:prstGeom>
          <a:noFill/>
          <a:ln w="9525">
            <a:noFill/>
            <a:miter lim="800000"/>
            <a:headEnd/>
            <a:tailEnd/>
          </a:ln>
        </p:spPr>
        <p:txBody>
          <a:bodyPr>
            <a:spAutoFit/>
          </a:bodyPr>
          <a:lstStyle/>
          <a:p>
            <a:pPr>
              <a:buFont typeface="Wingdings" pitchFamily="2" charset="2"/>
              <a:buChar char="u"/>
            </a:pPr>
            <a:r>
              <a:rPr lang="en-US" altLang="zh-CN" sz="2400" b="1"/>
              <a:t>k-modes </a:t>
            </a:r>
            <a:r>
              <a:rPr lang="zh-CN" altLang="en-US" sz="2400" b="1"/>
              <a:t>算法：实现对离散数据的快速聚类，保留了</a:t>
            </a:r>
            <a:r>
              <a:rPr lang="en-US" altLang="zh-CN" sz="2400" b="1"/>
              <a:t>k-means</a:t>
            </a:r>
            <a:r>
              <a:rPr lang="zh-CN" altLang="en-US" sz="2400" b="1"/>
              <a:t>算法的效率同时将</a:t>
            </a:r>
            <a:r>
              <a:rPr lang="en-US" altLang="zh-CN" sz="2400" b="1"/>
              <a:t>k-means</a:t>
            </a:r>
            <a:r>
              <a:rPr lang="zh-CN" altLang="en-US" sz="2400" b="1"/>
              <a:t>的应用范围扩大到离散数据。</a:t>
            </a:r>
          </a:p>
          <a:p>
            <a:endParaRPr lang="zh-CN" altLang="en-US" sz="2400" b="1"/>
          </a:p>
          <a:p>
            <a:pPr>
              <a:buFont typeface="Wingdings" pitchFamily="2" charset="2"/>
              <a:buChar char="u"/>
            </a:pPr>
            <a:r>
              <a:rPr lang="en-US" altLang="zh-CN" sz="2400" b="1"/>
              <a:t>K-modes</a:t>
            </a:r>
            <a:r>
              <a:rPr lang="zh-CN" altLang="en-US" sz="2400" b="1"/>
              <a:t>算法是按照</a:t>
            </a:r>
            <a:r>
              <a:rPr lang="en-US" altLang="zh-CN" sz="2400" b="1"/>
              <a:t>k-means</a:t>
            </a:r>
            <a:r>
              <a:rPr lang="zh-CN" altLang="en-US" sz="2400" b="1"/>
              <a:t>算法的核心内容进行修改，针对分类属性的度量和更新质心的问题而改进。</a:t>
            </a:r>
          </a:p>
          <a:p>
            <a:pPr>
              <a:buFont typeface="Wingdings" pitchFamily="2" charset="2"/>
              <a:buNone/>
            </a:pPr>
            <a:r>
              <a:rPr lang="zh-CN" altLang="en-US" sz="2400" b="1"/>
              <a:t>具体如下</a:t>
            </a:r>
            <a:r>
              <a:rPr lang="en-US" altLang="zh-CN" sz="2400" b="1"/>
              <a:t>:</a:t>
            </a:r>
          </a:p>
          <a:p>
            <a:pPr>
              <a:buFont typeface="Wingdings" pitchFamily="2" charset="2"/>
              <a:buNone/>
            </a:pPr>
            <a:endParaRPr lang="en-US" altLang="zh-CN" sz="2400" b="1"/>
          </a:p>
          <a:p>
            <a:r>
              <a:rPr lang="en-US" altLang="zh-CN" sz="2400" b="1"/>
              <a:t>1.</a:t>
            </a:r>
            <a:r>
              <a:rPr lang="zh-CN" altLang="en-US" sz="2400" b="1"/>
              <a:t>度量记录之间的相关性</a:t>
            </a:r>
            <a:r>
              <a:rPr lang="en-US" altLang="zh-CN" sz="2400" b="1"/>
              <a:t>D</a:t>
            </a:r>
            <a:r>
              <a:rPr lang="zh-CN" altLang="en-US" sz="2400" b="1"/>
              <a:t>的计算公式是比较两记录之间，属性相同为</a:t>
            </a:r>
            <a:r>
              <a:rPr lang="en-US" altLang="zh-CN" sz="2400" b="1"/>
              <a:t>0</a:t>
            </a:r>
            <a:r>
              <a:rPr lang="zh-CN" altLang="en-US" sz="2400" b="1"/>
              <a:t>，不同为</a:t>
            </a:r>
            <a:r>
              <a:rPr lang="en-US" altLang="zh-CN" sz="2400" b="1"/>
              <a:t>1.</a:t>
            </a:r>
            <a:r>
              <a:rPr lang="zh-CN" altLang="en-US" sz="2400" b="1"/>
              <a:t>并所有相加。因此</a:t>
            </a:r>
            <a:r>
              <a:rPr lang="en-US" altLang="zh-CN" sz="2400" b="1"/>
              <a:t>D</a:t>
            </a:r>
            <a:r>
              <a:rPr lang="zh-CN" altLang="en-US" sz="2400" b="1"/>
              <a:t>越大，即他的不相关程度越强（与欧式距离代表的意义是一样的）；</a:t>
            </a:r>
          </a:p>
          <a:p>
            <a:r>
              <a:rPr lang="en-US" altLang="zh-CN" sz="2400" b="1"/>
              <a:t>2.</a:t>
            </a:r>
            <a:r>
              <a:rPr lang="zh-CN" altLang="en-US" sz="2400" b="1"/>
              <a:t>更新</a:t>
            </a:r>
            <a:r>
              <a:rPr lang="en-US" altLang="zh-CN" sz="2400" b="1"/>
              <a:t>modes</a:t>
            </a:r>
            <a:r>
              <a:rPr lang="zh-CN" altLang="en-US" sz="2400" b="1"/>
              <a:t>，使用一个簇的每个属性出现频率最大的那个属性值作为代表簇的属性值。</a:t>
            </a:r>
          </a:p>
        </p:txBody>
      </p:sp>
      <p:sp>
        <p:nvSpPr>
          <p:cNvPr id="153602" name="Rectangle 7"/>
          <p:cNvSpPr>
            <a:spLocks noChangeArrowheads="1"/>
          </p:cNvSpPr>
          <p:nvPr/>
        </p:nvSpPr>
        <p:spPr bwMode="auto">
          <a:xfrm>
            <a:off x="304800" y="304800"/>
            <a:ext cx="7696200" cy="628650"/>
          </a:xfrm>
          <a:prstGeom prst="rect">
            <a:avLst/>
          </a:prstGeom>
          <a:noFill/>
          <a:ln w="9525">
            <a:noFill/>
            <a:miter lim="800000"/>
            <a:headEnd/>
            <a:tailEnd/>
          </a:ln>
        </p:spPr>
        <p:txBody>
          <a:bodyPr>
            <a:spAutoFit/>
          </a:bodyPr>
          <a:lstStyle/>
          <a:p>
            <a:pPr>
              <a:lnSpc>
                <a:spcPct val="110000"/>
              </a:lnSpc>
            </a:pPr>
            <a:r>
              <a:rPr lang="en-US" altLang="zh-CN" sz="3200" b="1" i="1">
                <a:solidFill>
                  <a:schemeClr val="tx2"/>
                </a:solidFill>
                <a:latin typeface="华文新魏" pitchFamily="2" charset="-122"/>
                <a:ea typeface="华文新魏" pitchFamily="2" charset="-122"/>
              </a:rPr>
              <a:t>k-means</a:t>
            </a:r>
            <a:r>
              <a:rPr lang="zh-CN" altLang="en-US" sz="3200" b="1" i="1">
                <a:solidFill>
                  <a:schemeClr val="tx2"/>
                </a:solidFill>
                <a:latin typeface="华文新魏" pitchFamily="2" charset="-122"/>
                <a:ea typeface="华文新魏" pitchFamily="2" charset="-122"/>
              </a:rPr>
              <a:t>算法的改进方法</a:t>
            </a:r>
            <a:r>
              <a:rPr lang="en-US" altLang="zh-CN" sz="3200" b="1" i="1">
                <a:solidFill>
                  <a:schemeClr val="tx2"/>
                </a:solidFill>
                <a:latin typeface="Tahoma" pitchFamily="34" charset="0"/>
                <a:ea typeface="华文新魏" pitchFamily="2" charset="-122"/>
              </a:rPr>
              <a:t>——</a:t>
            </a:r>
            <a:r>
              <a:rPr lang="en-US" altLang="zh-CN" sz="3200" b="1" i="1">
                <a:solidFill>
                  <a:schemeClr val="tx2"/>
                </a:solidFill>
                <a:latin typeface="华文新魏" pitchFamily="2" charset="-122"/>
                <a:ea typeface="华文新魏" pitchFamily="2" charset="-122"/>
              </a:rPr>
              <a:t>k-mode </a:t>
            </a:r>
            <a:r>
              <a:rPr lang="zh-CN" altLang="en-US" sz="3200" b="1" i="1">
                <a:solidFill>
                  <a:schemeClr val="tx2"/>
                </a:solidFill>
                <a:latin typeface="华文新魏" pitchFamily="2" charset="-122"/>
                <a:ea typeface="华文新魏" pitchFamily="2" charset="-122"/>
              </a:rPr>
              <a:t>算法</a:t>
            </a:r>
          </a:p>
        </p:txBody>
      </p:sp>
      <p:pic>
        <p:nvPicPr>
          <p:cNvPr id="153603" name="Picture 39" descr="014n">
            <a:hlinkClick r:id="rId2" action="ppaction://hlinksldjump"/>
          </p:cNvPr>
          <p:cNvPicPr>
            <a:picLocks noChangeAspect="1" noChangeArrowheads="1" noCrop="1"/>
          </p:cNvPicPr>
          <p:nvPr/>
        </p:nvPicPr>
        <p:blipFill>
          <a:blip r:embed="rId3"/>
          <a:srcRect/>
          <a:stretch>
            <a:fillRect/>
          </a:stretch>
        </p:blipFill>
        <p:spPr bwMode="auto">
          <a:xfrm>
            <a:off x="7786688" y="5429250"/>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 Box 4"/>
          <p:cNvSpPr txBox="1">
            <a:spLocks noChangeArrowheads="1"/>
          </p:cNvSpPr>
          <p:nvPr/>
        </p:nvSpPr>
        <p:spPr bwMode="auto">
          <a:xfrm>
            <a:off x="304800" y="1371600"/>
            <a:ext cx="8305800" cy="4473575"/>
          </a:xfrm>
          <a:prstGeom prst="rect">
            <a:avLst/>
          </a:prstGeom>
          <a:noFill/>
          <a:ln w="9525">
            <a:noFill/>
            <a:miter lim="800000"/>
            <a:headEnd/>
            <a:tailEnd/>
          </a:ln>
        </p:spPr>
        <p:txBody>
          <a:bodyPr>
            <a:spAutoFit/>
          </a:bodyPr>
          <a:lstStyle/>
          <a:p>
            <a:pPr>
              <a:buFont typeface="Wingdings" pitchFamily="2" charset="2"/>
              <a:buChar char="u"/>
            </a:pPr>
            <a:r>
              <a:rPr lang="en-US" altLang="zh-CN" sz="2400" b="1" i="1"/>
              <a:t>k</a:t>
            </a:r>
            <a:r>
              <a:rPr lang="en-US" altLang="zh-CN" sz="2400" b="1"/>
              <a:t>-Prototype</a:t>
            </a:r>
            <a:r>
              <a:rPr lang="zh-CN" altLang="en-US" sz="2400" b="1"/>
              <a:t>算法：可以对离散与数值属性两种混合的数据进行聚类，在</a:t>
            </a:r>
            <a:r>
              <a:rPr lang="en-US" altLang="zh-CN" sz="2400" b="1" i="1"/>
              <a:t>k</a:t>
            </a:r>
            <a:r>
              <a:rPr lang="en-US" altLang="zh-CN" sz="2400" b="1"/>
              <a:t>-prototype</a:t>
            </a:r>
            <a:r>
              <a:rPr lang="zh-CN" altLang="en-US" sz="2400" b="1"/>
              <a:t>中定义了一个对数值与离散属性都计算的相异性度量标准。</a:t>
            </a:r>
          </a:p>
          <a:p>
            <a:endParaRPr lang="zh-CN" altLang="en-US" sz="2400" b="1"/>
          </a:p>
          <a:p>
            <a:pPr>
              <a:buFont typeface="Wingdings" pitchFamily="2" charset="2"/>
              <a:buChar char="u"/>
            </a:pPr>
            <a:r>
              <a:rPr lang="en-US" altLang="zh-CN" sz="2400" b="1"/>
              <a:t>K-Prototype</a:t>
            </a:r>
            <a:r>
              <a:rPr lang="zh-CN" altLang="en-US" sz="2400" b="1"/>
              <a:t>算法是结合</a:t>
            </a:r>
            <a:r>
              <a:rPr lang="en-US" altLang="zh-CN" sz="2400" b="1"/>
              <a:t>K-Means</a:t>
            </a:r>
            <a:r>
              <a:rPr lang="zh-CN" altLang="en-US" sz="2400" b="1"/>
              <a:t>与</a:t>
            </a:r>
            <a:r>
              <a:rPr lang="en-US" altLang="zh-CN" sz="2400" b="1"/>
              <a:t>K-modes</a:t>
            </a:r>
            <a:r>
              <a:rPr lang="zh-CN" altLang="en-US" sz="2400" b="1"/>
              <a:t>算法，针对混合属性的，解决</a:t>
            </a:r>
            <a:r>
              <a:rPr lang="en-US" altLang="zh-CN" sz="2400" b="1"/>
              <a:t>2</a:t>
            </a:r>
            <a:r>
              <a:rPr lang="zh-CN" altLang="en-US" sz="2400" b="1"/>
              <a:t>个核心问题如下：</a:t>
            </a:r>
          </a:p>
          <a:p>
            <a:r>
              <a:rPr lang="en-US" altLang="zh-CN" sz="2400" b="1"/>
              <a:t>1.</a:t>
            </a:r>
            <a:r>
              <a:rPr lang="zh-CN" altLang="en-US" sz="2400" b="1"/>
              <a:t>度量具有混合属性的方法是，数值属性采用</a:t>
            </a:r>
            <a:r>
              <a:rPr lang="en-US" altLang="zh-CN" sz="2400" b="1"/>
              <a:t>K-means</a:t>
            </a:r>
            <a:r>
              <a:rPr lang="zh-CN" altLang="en-US" sz="2400" b="1"/>
              <a:t>方法得到</a:t>
            </a:r>
            <a:r>
              <a:rPr lang="en-US" altLang="zh-CN" sz="2400" b="1"/>
              <a:t>P1</a:t>
            </a:r>
            <a:r>
              <a:rPr lang="zh-CN" altLang="en-US" sz="2400" b="1"/>
              <a:t>，分类属性采用</a:t>
            </a:r>
            <a:r>
              <a:rPr lang="en-US" altLang="zh-CN" sz="2400" b="1"/>
              <a:t>K-modes</a:t>
            </a:r>
            <a:r>
              <a:rPr lang="zh-CN" altLang="en-US" sz="2400" b="1"/>
              <a:t>方法</a:t>
            </a:r>
            <a:r>
              <a:rPr lang="en-US" altLang="zh-CN" sz="2400" b="1"/>
              <a:t>P2</a:t>
            </a:r>
            <a:r>
              <a:rPr lang="zh-CN" altLang="en-US" sz="2400" b="1"/>
              <a:t>，那么</a:t>
            </a:r>
            <a:r>
              <a:rPr lang="en-US" altLang="zh-CN" sz="2400" b="1"/>
              <a:t>D=P1+a*P2</a:t>
            </a:r>
            <a:r>
              <a:rPr lang="zh-CN" altLang="en-US" sz="2400" b="1"/>
              <a:t>，</a:t>
            </a:r>
            <a:r>
              <a:rPr lang="en-US" altLang="zh-CN" sz="2400" b="1"/>
              <a:t>a</a:t>
            </a:r>
            <a:r>
              <a:rPr lang="zh-CN" altLang="en-US" sz="2400" b="1"/>
              <a:t>是权重，如果觉得分类属性重要，则增加</a:t>
            </a:r>
            <a:r>
              <a:rPr lang="en-US" altLang="zh-CN" sz="2400" b="1"/>
              <a:t>a</a:t>
            </a:r>
            <a:r>
              <a:rPr lang="zh-CN" altLang="en-US" sz="2400" b="1"/>
              <a:t>，否则减少</a:t>
            </a:r>
            <a:r>
              <a:rPr lang="en-US" altLang="zh-CN" sz="2400" b="1"/>
              <a:t>a</a:t>
            </a:r>
            <a:r>
              <a:rPr lang="zh-CN" altLang="en-US" sz="2400" b="1"/>
              <a:t>，</a:t>
            </a:r>
            <a:r>
              <a:rPr lang="en-US" altLang="zh-CN" sz="2400" b="1"/>
              <a:t>a=0</a:t>
            </a:r>
            <a:r>
              <a:rPr lang="zh-CN" altLang="en-US" sz="2400" b="1"/>
              <a:t>时即只有数值属性</a:t>
            </a:r>
          </a:p>
          <a:p>
            <a:r>
              <a:rPr lang="en-US" altLang="zh-CN" sz="2400" b="1"/>
              <a:t>2.</a:t>
            </a:r>
            <a:r>
              <a:rPr lang="zh-CN" altLang="en-US" sz="2400" b="1"/>
              <a:t>更新一个簇的中心的方法，方法是结合</a:t>
            </a:r>
            <a:r>
              <a:rPr lang="en-US" altLang="zh-CN" sz="2400" b="1"/>
              <a:t>K-Means</a:t>
            </a:r>
            <a:r>
              <a:rPr lang="zh-CN" altLang="en-US" sz="2400" b="1"/>
              <a:t>与</a:t>
            </a:r>
            <a:r>
              <a:rPr lang="en-US" altLang="zh-CN" sz="2400" b="1"/>
              <a:t>K-modes</a:t>
            </a:r>
            <a:r>
              <a:rPr lang="zh-CN" altLang="en-US" sz="2400" b="1"/>
              <a:t>的更新方法。</a:t>
            </a:r>
          </a:p>
        </p:txBody>
      </p:sp>
      <p:sp>
        <p:nvSpPr>
          <p:cNvPr id="154626" name="Rectangle 5"/>
          <p:cNvSpPr>
            <a:spLocks noChangeArrowheads="1"/>
          </p:cNvSpPr>
          <p:nvPr/>
        </p:nvSpPr>
        <p:spPr bwMode="auto">
          <a:xfrm>
            <a:off x="304800" y="304800"/>
            <a:ext cx="8534400" cy="628650"/>
          </a:xfrm>
          <a:prstGeom prst="rect">
            <a:avLst/>
          </a:prstGeom>
          <a:noFill/>
          <a:ln w="9525">
            <a:noFill/>
            <a:miter lim="800000"/>
            <a:headEnd/>
            <a:tailEnd/>
          </a:ln>
        </p:spPr>
        <p:txBody>
          <a:bodyPr>
            <a:spAutoFit/>
          </a:bodyPr>
          <a:lstStyle/>
          <a:p>
            <a:pPr>
              <a:lnSpc>
                <a:spcPct val="110000"/>
              </a:lnSpc>
            </a:pPr>
            <a:r>
              <a:rPr lang="en-US" altLang="zh-CN" sz="3200" b="1" i="1">
                <a:solidFill>
                  <a:schemeClr val="tx2"/>
                </a:solidFill>
                <a:latin typeface="华文新魏" pitchFamily="2" charset="-122"/>
                <a:ea typeface="华文新魏" pitchFamily="2" charset="-122"/>
              </a:rPr>
              <a:t>k-means</a:t>
            </a:r>
            <a:r>
              <a:rPr lang="zh-CN" altLang="en-US" sz="3200" b="1" i="1">
                <a:solidFill>
                  <a:schemeClr val="tx2"/>
                </a:solidFill>
                <a:latin typeface="华文新魏" pitchFamily="2" charset="-122"/>
                <a:ea typeface="华文新魏" pitchFamily="2" charset="-122"/>
              </a:rPr>
              <a:t>算法的改进方法</a:t>
            </a:r>
            <a:r>
              <a:rPr lang="en-US" altLang="zh-CN" sz="3200" b="1" i="1">
                <a:solidFill>
                  <a:schemeClr val="tx2"/>
                </a:solidFill>
                <a:latin typeface="Tahoma" pitchFamily="34" charset="0"/>
                <a:ea typeface="华文新魏" pitchFamily="2" charset="-122"/>
              </a:rPr>
              <a:t>——</a:t>
            </a:r>
            <a:r>
              <a:rPr lang="en-US" altLang="zh-CN" sz="3200" b="1" i="1">
                <a:solidFill>
                  <a:schemeClr val="tx2"/>
                </a:solidFill>
                <a:latin typeface="华文新魏" pitchFamily="2" charset="-122"/>
                <a:ea typeface="华文新魏" pitchFamily="2" charset="-122"/>
              </a:rPr>
              <a:t>k-prototype</a:t>
            </a:r>
            <a:r>
              <a:rPr lang="zh-CN" altLang="en-US" sz="3200" b="1" i="1">
                <a:solidFill>
                  <a:schemeClr val="tx2"/>
                </a:solidFill>
                <a:latin typeface="华文新魏" pitchFamily="2" charset="-122"/>
                <a:ea typeface="华文新魏" pitchFamily="2" charset="-122"/>
              </a:rPr>
              <a:t>算法</a:t>
            </a:r>
          </a:p>
        </p:txBody>
      </p:sp>
      <p:pic>
        <p:nvPicPr>
          <p:cNvPr id="154627" name="Picture 39" descr="014n">
            <a:hlinkClick r:id="rId2" action="ppaction://hlinksldjump"/>
          </p:cNvPr>
          <p:cNvPicPr>
            <a:picLocks noChangeAspect="1" noChangeArrowheads="1" noCrop="1"/>
          </p:cNvPicPr>
          <p:nvPr/>
        </p:nvPicPr>
        <p:blipFill>
          <a:blip r:embed="rId3"/>
          <a:srcRect/>
          <a:stretch>
            <a:fillRect/>
          </a:stretch>
        </p:blipFill>
        <p:spPr bwMode="auto">
          <a:xfrm>
            <a:off x="8201025" y="5500688"/>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4"/>
          <p:cNvSpPr>
            <a:spLocks noChangeArrowheads="1"/>
          </p:cNvSpPr>
          <p:nvPr/>
        </p:nvSpPr>
        <p:spPr bwMode="auto">
          <a:xfrm>
            <a:off x="500063" y="2500313"/>
            <a:ext cx="7848600" cy="1917700"/>
          </a:xfrm>
          <a:prstGeom prst="rect">
            <a:avLst/>
          </a:prstGeom>
          <a:noFill/>
          <a:ln w="9525">
            <a:noFill/>
            <a:miter lim="800000"/>
            <a:headEnd/>
            <a:tailEnd/>
          </a:ln>
        </p:spPr>
        <p:txBody>
          <a:bodyPr>
            <a:spAutoFit/>
          </a:bodyPr>
          <a:lstStyle/>
          <a:p>
            <a:pPr>
              <a:spcBef>
                <a:spcPct val="50000"/>
              </a:spcBef>
              <a:buClr>
                <a:schemeClr val="tx1"/>
              </a:buClr>
              <a:buSzPct val="60000"/>
              <a:buFont typeface="Wingdings" pitchFamily="2" charset="2"/>
              <a:buNone/>
            </a:pPr>
            <a:r>
              <a:rPr lang="en-US" altLang="zh-CN" sz="2400" b="1" i="1"/>
              <a:t>k</a:t>
            </a:r>
            <a:r>
              <a:rPr lang="en-US" altLang="zh-CN" sz="2400" b="1"/>
              <a:t>-</a:t>
            </a:r>
            <a:r>
              <a:rPr lang="zh-CN" altLang="en-US" sz="2400" b="1"/>
              <a:t>中心点算法：</a:t>
            </a:r>
            <a:r>
              <a:rPr lang="en-US" altLang="zh-CN" sz="2400" b="1" i="1"/>
              <a:t>k</a:t>
            </a:r>
            <a:r>
              <a:rPr lang="en-US" altLang="zh-CN" sz="2400" b="1"/>
              <a:t> -means</a:t>
            </a:r>
            <a:r>
              <a:rPr lang="zh-CN" altLang="en-US" sz="2400" b="1"/>
              <a:t>算法对于孤立点是敏感的。为了解决这个问题，不采用簇中的平均值作为参照点，可以选用簇中位置最中心的对象，即中心点作为参照点。这样划分方法仍然是基于最小化所有对象与其参照点之间的相异度之和的原则来执行的。</a:t>
            </a:r>
            <a:r>
              <a:rPr lang="zh-CN" altLang="en-US" sz="2400"/>
              <a:t> </a:t>
            </a:r>
          </a:p>
        </p:txBody>
      </p:sp>
      <p:sp>
        <p:nvSpPr>
          <p:cNvPr id="155650" name="Rectangle 5"/>
          <p:cNvSpPr>
            <a:spLocks noChangeArrowheads="1"/>
          </p:cNvSpPr>
          <p:nvPr/>
        </p:nvSpPr>
        <p:spPr bwMode="auto">
          <a:xfrm>
            <a:off x="428625" y="1214438"/>
            <a:ext cx="7848600" cy="628650"/>
          </a:xfrm>
          <a:prstGeom prst="rect">
            <a:avLst/>
          </a:prstGeom>
          <a:noFill/>
          <a:ln w="9525">
            <a:noFill/>
            <a:miter lim="800000"/>
            <a:headEnd/>
            <a:tailEnd/>
          </a:ln>
        </p:spPr>
        <p:txBody>
          <a:bodyPr>
            <a:spAutoFit/>
          </a:bodyPr>
          <a:lstStyle/>
          <a:p>
            <a:pPr>
              <a:lnSpc>
                <a:spcPct val="110000"/>
              </a:lnSpc>
            </a:pPr>
            <a:r>
              <a:rPr lang="en-US" altLang="zh-CN" sz="3200" b="1" i="1">
                <a:solidFill>
                  <a:schemeClr val="tx2"/>
                </a:solidFill>
                <a:latin typeface="华文新魏" pitchFamily="2" charset="-122"/>
                <a:ea typeface="华文新魏" pitchFamily="2" charset="-122"/>
              </a:rPr>
              <a:t>k-means</a:t>
            </a:r>
            <a:r>
              <a:rPr lang="zh-CN" altLang="en-US" sz="3200" b="1" i="1">
                <a:solidFill>
                  <a:schemeClr val="tx2"/>
                </a:solidFill>
                <a:latin typeface="华文新魏" pitchFamily="2" charset="-122"/>
                <a:ea typeface="华文新魏" pitchFamily="2" charset="-122"/>
              </a:rPr>
              <a:t>算法的改进方法</a:t>
            </a:r>
            <a:r>
              <a:rPr lang="en-US" altLang="zh-CN" sz="3200" b="1" i="1">
                <a:solidFill>
                  <a:schemeClr val="tx2"/>
                </a:solidFill>
                <a:latin typeface="Tahoma" pitchFamily="34" charset="0"/>
                <a:ea typeface="华文新魏" pitchFamily="2" charset="-122"/>
              </a:rPr>
              <a:t>——</a:t>
            </a:r>
            <a:r>
              <a:rPr lang="en-US" altLang="zh-CN" sz="3200" b="1" i="1">
                <a:solidFill>
                  <a:schemeClr val="tx2"/>
                </a:solidFill>
                <a:latin typeface="华文新魏" pitchFamily="2" charset="-122"/>
                <a:ea typeface="华文新魏" pitchFamily="2" charset="-122"/>
              </a:rPr>
              <a:t>k-</a:t>
            </a:r>
            <a:r>
              <a:rPr lang="zh-CN" altLang="en-US" sz="3200" b="1" i="1">
                <a:solidFill>
                  <a:schemeClr val="tx2"/>
                </a:solidFill>
                <a:latin typeface="华文新魏" pitchFamily="2" charset="-122"/>
                <a:ea typeface="华文新魏" pitchFamily="2" charset="-122"/>
              </a:rPr>
              <a:t>中心点算法</a:t>
            </a:r>
          </a:p>
        </p:txBody>
      </p:sp>
      <p:pic>
        <p:nvPicPr>
          <p:cNvPr id="155651" name="Picture 39" descr="014n">
            <a:hlinkClick r:id="rId2" action="ppaction://hlinksldjump"/>
          </p:cNvPr>
          <p:cNvPicPr>
            <a:picLocks noChangeAspect="1" noChangeArrowheads="1" noCrop="1"/>
          </p:cNvPicPr>
          <p:nvPr/>
        </p:nvPicPr>
        <p:blipFill>
          <a:blip r:embed="rId3"/>
          <a:srcRect/>
          <a:stretch>
            <a:fillRect/>
          </a:stretch>
        </p:blipFill>
        <p:spPr bwMode="auto">
          <a:xfrm>
            <a:off x="571500" y="5072063"/>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日期占位符 3"/>
          <p:cNvSpPr>
            <a:spLocks noGrp="1"/>
          </p:cNvSpPr>
          <p:nvPr>
            <p:ph type="dt" sz="quarter" idx="10"/>
          </p:nvPr>
        </p:nvSpPr>
        <p:spPr>
          <a:noFill/>
        </p:spPr>
        <p:txBody>
          <a:bodyPr/>
          <a:lstStyle/>
          <a:p>
            <a:fld id="{801C2329-6DF8-4FCC-AC80-6D67B936E24C}"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56674" name="Rectangle 57"/>
          <p:cNvSpPr>
            <a:spLocks noGrp="1" noChangeArrowheads="1"/>
          </p:cNvSpPr>
          <p:nvPr>
            <p:ph type="title"/>
          </p:nvPr>
        </p:nvSpPr>
        <p:spPr/>
        <p:txBody>
          <a:bodyPr/>
          <a:lstStyle/>
          <a:p>
            <a:r>
              <a:rPr lang="en-US" altLang="zh-CN" sz="3200" b="1" smtClean="0"/>
              <a:t>K-means</a:t>
            </a:r>
            <a:r>
              <a:rPr lang="zh-CN" altLang="en-US" sz="3200" b="1" smtClean="0"/>
              <a:t>算法在图像分割上的简单应用</a:t>
            </a:r>
          </a:p>
        </p:txBody>
      </p:sp>
      <p:sp>
        <p:nvSpPr>
          <p:cNvPr id="156675" name="Text Box 58"/>
          <p:cNvSpPr txBox="1">
            <a:spLocks noChangeArrowheads="1"/>
          </p:cNvSpPr>
          <p:nvPr/>
        </p:nvSpPr>
        <p:spPr bwMode="auto">
          <a:xfrm>
            <a:off x="1116013" y="1541463"/>
            <a:ext cx="2376487" cy="519112"/>
          </a:xfrm>
          <a:prstGeom prst="rect">
            <a:avLst/>
          </a:prstGeom>
          <a:noFill/>
          <a:ln w="9525">
            <a:noFill/>
            <a:miter lim="800000"/>
            <a:headEnd/>
            <a:tailEnd/>
          </a:ln>
        </p:spPr>
        <p:txBody>
          <a:bodyPr>
            <a:spAutoFit/>
          </a:bodyPr>
          <a:lstStyle/>
          <a:p>
            <a:pPr>
              <a:spcBef>
                <a:spcPct val="50000"/>
              </a:spcBef>
            </a:pPr>
            <a:r>
              <a:rPr lang="zh-CN" altLang="en-US" sz="2800" b="1"/>
              <a:t>例</a:t>
            </a:r>
            <a:r>
              <a:rPr lang="en-US" altLang="zh-CN" sz="2800" b="1"/>
              <a:t>1</a:t>
            </a:r>
            <a:r>
              <a:rPr lang="zh-CN" altLang="en-US" sz="2800" b="1"/>
              <a:t>：</a:t>
            </a:r>
          </a:p>
        </p:txBody>
      </p:sp>
      <p:sp>
        <p:nvSpPr>
          <p:cNvPr id="156676" name="Text Box 59"/>
          <p:cNvSpPr txBox="1">
            <a:spLocks noChangeArrowheads="1"/>
          </p:cNvSpPr>
          <p:nvPr/>
        </p:nvSpPr>
        <p:spPr bwMode="auto">
          <a:xfrm>
            <a:off x="1185863" y="2320925"/>
            <a:ext cx="7489825" cy="3195638"/>
          </a:xfrm>
          <a:prstGeom prst="rect">
            <a:avLst/>
          </a:prstGeom>
          <a:noFill/>
          <a:ln w="9525">
            <a:noFill/>
            <a:miter lim="800000"/>
            <a:headEnd/>
            <a:tailEnd/>
          </a:ln>
        </p:spPr>
        <p:txBody>
          <a:bodyPr>
            <a:spAutoFit/>
          </a:bodyPr>
          <a:lstStyle/>
          <a:p>
            <a:pPr marL="457200" indent="-457200">
              <a:spcBef>
                <a:spcPct val="50000"/>
              </a:spcBef>
              <a:buClr>
                <a:schemeClr val="hlink"/>
              </a:buClr>
              <a:buFontTx/>
              <a:buAutoNum type="arabicPeriod"/>
            </a:pPr>
            <a:r>
              <a:rPr lang="zh-CN" altLang="en-US">
                <a:latin typeface="Times New Roman" pitchFamily="18" charset="0"/>
              </a:rPr>
              <a:t>图片：一只遥望大海的小狗；</a:t>
            </a:r>
          </a:p>
          <a:p>
            <a:pPr marL="457200" indent="-457200">
              <a:spcBef>
                <a:spcPct val="50000"/>
              </a:spcBef>
              <a:buClr>
                <a:schemeClr val="hlink"/>
              </a:buClr>
              <a:buFontTx/>
              <a:buAutoNum type="arabicPeriod"/>
            </a:pPr>
            <a:r>
              <a:rPr lang="zh-CN" altLang="en-US">
                <a:latin typeface="Times New Roman" pitchFamily="18" charset="0"/>
              </a:rPr>
              <a:t>此图为</a:t>
            </a:r>
            <a:r>
              <a:rPr lang="en-US" altLang="zh-CN">
                <a:latin typeface="Times New Roman" pitchFamily="18" charset="0"/>
              </a:rPr>
              <a:t>100 x 100</a:t>
            </a:r>
            <a:r>
              <a:rPr lang="zh-CN" altLang="en-US">
                <a:latin typeface="Times New Roman" pitchFamily="18" charset="0"/>
              </a:rPr>
              <a:t>像素的</a:t>
            </a:r>
            <a:r>
              <a:rPr lang="en-US" altLang="zh-CN">
                <a:latin typeface="Times New Roman" pitchFamily="18" charset="0"/>
              </a:rPr>
              <a:t>JPG</a:t>
            </a:r>
            <a:r>
              <a:rPr lang="zh-CN" altLang="en-US">
                <a:latin typeface="Times New Roman" pitchFamily="18" charset="0"/>
              </a:rPr>
              <a:t>图片，每个像素可以表示为三维向量（分别对应</a:t>
            </a:r>
            <a:r>
              <a:rPr lang="en-US" altLang="zh-CN">
                <a:latin typeface="Times New Roman" pitchFamily="18" charset="0"/>
              </a:rPr>
              <a:t>JPEG</a:t>
            </a:r>
            <a:r>
              <a:rPr lang="zh-CN" altLang="en-US">
                <a:latin typeface="Times New Roman" pitchFamily="18" charset="0"/>
              </a:rPr>
              <a:t>图像中的红色、绿色和蓝色通道）</a:t>
            </a:r>
            <a:r>
              <a:rPr lang="en-US" altLang="zh-CN">
                <a:latin typeface="Times New Roman" pitchFamily="18" charset="0"/>
              </a:rPr>
              <a:t> </a:t>
            </a:r>
            <a:r>
              <a:rPr lang="zh-CN" altLang="en-US">
                <a:latin typeface="Times New Roman" pitchFamily="18" charset="0"/>
              </a:rPr>
              <a:t>；</a:t>
            </a:r>
          </a:p>
          <a:p>
            <a:pPr marL="457200" indent="-457200">
              <a:spcBef>
                <a:spcPct val="50000"/>
              </a:spcBef>
              <a:buClr>
                <a:schemeClr val="hlink"/>
              </a:buClr>
              <a:buFontTx/>
              <a:buAutoNum type="arabicPeriod"/>
            </a:pPr>
            <a:r>
              <a:rPr lang="zh-CN" altLang="en-US">
                <a:latin typeface="Times New Roman" pitchFamily="18" charset="0"/>
              </a:rPr>
              <a:t>将图片分割为合适的背景区域（三个）和前景区域（小狗）；</a:t>
            </a:r>
            <a:endParaRPr lang="en-US" altLang="zh-CN">
              <a:latin typeface="Times New Roman" pitchFamily="18" charset="0"/>
            </a:endParaRPr>
          </a:p>
          <a:p>
            <a:pPr marL="457200" indent="-457200">
              <a:spcBef>
                <a:spcPct val="50000"/>
              </a:spcBef>
              <a:buClr>
                <a:schemeClr val="hlink"/>
              </a:buClr>
              <a:buFontTx/>
              <a:buAutoNum type="arabicPeriod"/>
            </a:pPr>
            <a:r>
              <a:rPr lang="zh-CN" altLang="en-US">
                <a:latin typeface="Times New Roman" pitchFamily="18" charset="0"/>
              </a:rPr>
              <a:t>使用</a:t>
            </a:r>
            <a:r>
              <a:rPr lang="en-US" altLang="zh-CN">
                <a:latin typeface="Times New Roman" pitchFamily="18" charset="0"/>
              </a:rPr>
              <a:t>K-means</a:t>
            </a:r>
            <a:r>
              <a:rPr lang="zh-CN" altLang="en-US">
                <a:latin typeface="Times New Roman" pitchFamily="18" charset="0"/>
              </a:rPr>
              <a:t>算法对图像进行分割。</a:t>
            </a:r>
            <a:endParaRPr lang="en-US" altLang="zh-CN">
              <a:latin typeface="Times New Roman" pitchFamily="18" charset="0"/>
            </a:endParaRPr>
          </a:p>
        </p:txBody>
      </p:sp>
      <p:pic>
        <p:nvPicPr>
          <p:cNvPr id="156677" name="Picture 61"/>
          <p:cNvPicPr>
            <a:picLocks noChangeAspect="1" noChangeArrowheads="1"/>
          </p:cNvPicPr>
          <p:nvPr/>
        </p:nvPicPr>
        <p:blipFill>
          <a:blip r:embed="rId3"/>
          <a:srcRect/>
          <a:stretch>
            <a:fillRect/>
          </a:stretch>
        </p:blipFill>
        <p:spPr bwMode="auto">
          <a:xfrm>
            <a:off x="5143500" y="4071938"/>
            <a:ext cx="1511300" cy="1074737"/>
          </a:xfrm>
          <a:prstGeom prst="rect">
            <a:avLst/>
          </a:prstGeom>
          <a:noFill/>
          <a:ln w="9525">
            <a:noFill/>
            <a:miter lim="800000"/>
            <a:headEnd/>
            <a:tailEnd/>
          </a:ln>
        </p:spPr>
      </p:pic>
      <p:pic>
        <p:nvPicPr>
          <p:cNvPr id="156678" name="Picture 39" descr="014n">
            <a:hlinkClick r:id="rId4" action="ppaction://hlinksldjump"/>
          </p:cNvPr>
          <p:cNvPicPr>
            <a:picLocks noChangeAspect="1" noChangeArrowheads="1" noCrop="1"/>
          </p:cNvPicPr>
          <p:nvPr/>
        </p:nvPicPr>
        <p:blipFill>
          <a:blip r:embed="rId5"/>
          <a:srcRect/>
          <a:stretch>
            <a:fillRect/>
          </a:stretch>
        </p:blipFill>
        <p:spPr bwMode="auto">
          <a:xfrm>
            <a:off x="1000125" y="5214938"/>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日期占位符 3"/>
          <p:cNvSpPr>
            <a:spLocks noGrp="1"/>
          </p:cNvSpPr>
          <p:nvPr>
            <p:ph type="dt" sz="quarter" idx="10"/>
          </p:nvPr>
        </p:nvSpPr>
        <p:spPr>
          <a:noFill/>
        </p:spPr>
        <p:txBody>
          <a:bodyPr/>
          <a:lstStyle/>
          <a:p>
            <a:fld id="{E3C5852E-0C62-411A-85D9-1FB3AFCD8FAA}"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58722" name="Rectangle 45"/>
          <p:cNvSpPr>
            <a:spLocks noGrp="1" noChangeArrowheads="1"/>
          </p:cNvSpPr>
          <p:nvPr>
            <p:ph type="title"/>
          </p:nvPr>
        </p:nvSpPr>
        <p:spPr/>
        <p:txBody>
          <a:bodyPr/>
          <a:lstStyle/>
          <a:p>
            <a:r>
              <a:rPr lang="zh-CN" altLang="en-US" b="1" smtClean="0"/>
              <a:t>在图像分割上的简单应用</a:t>
            </a:r>
            <a:endParaRPr lang="zh-CN" altLang="en-US" sz="3200" b="1" smtClean="0"/>
          </a:p>
        </p:txBody>
      </p:sp>
      <p:pic>
        <p:nvPicPr>
          <p:cNvPr id="158723" name="Picture 47" descr="dog"/>
          <p:cNvPicPr>
            <a:picLocks noChangeAspect="1" noChangeArrowheads="1"/>
          </p:cNvPicPr>
          <p:nvPr/>
        </p:nvPicPr>
        <p:blipFill>
          <a:blip r:embed="rId3"/>
          <a:srcRect/>
          <a:stretch>
            <a:fillRect/>
          </a:stretch>
        </p:blipFill>
        <p:spPr bwMode="auto">
          <a:xfrm>
            <a:off x="1979613" y="1341438"/>
            <a:ext cx="4824412" cy="3630612"/>
          </a:xfrm>
          <a:prstGeom prst="rect">
            <a:avLst/>
          </a:prstGeom>
          <a:noFill/>
          <a:ln w="9525">
            <a:noFill/>
            <a:miter lim="800000"/>
            <a:headEnd/>
            <a:tailEnd/>
          </a:ln>
        </p:spPr>
      </p:pic>
      <p:sp>
        <p:nvSpPr>
          <p:cNvPr id="158724" name="Rectangle 48"/>
          <p:cNvSpPr>
            <a:spLocks noChangeArrowheads="1"/>
          </p:cNvSpPr>
          <p:nvPr/>
        </p:nvSpPr>
        <p:spPr bwMode="auto">
          <a:xfrm>
            <a:off x="3492500" y="4926013"/>
            <a:ext cx="2447925" cy="519112"/>
          </a:xfrm>
          <a:prstGeom prst="rect">
            <a:avLst/>
          </a:prstGeom>
          <a:noFill/>
          <a:ln w="9525">
            <a:noFill/>
            <a:miter lim="800000"/>
            <a:headEnd/>
            <a:tailEnd/>
          </a:ln>
        </p:spPr>
        <p:txBody>
          <a:bodyPr>
            <a:spAutoFit/>
          </a:bodyPr>
          <a:lstStyle/>
          <a:p>
            <a:pPr algn="ctr"/>
            <a:r>
              <a:rPr lang="zh-CN" altLang="en-US" sz="2800">
                <a:latin typeface="Times New Roman" pitchFamily="18" charset="0"/>
              </a:rPr>
              <a:t>分割后的效果</a:t>
            </a:r>
          </a:p>
        </p:txBody>
      </p:sp>
      <p:sp>
        <p:nvSpPr>
          <p:cNvPr id="158725" name="Text Box 49"/>
          <p:cNvSpPr txBox="1">
            <a:spLocks noChangeArrowheads="1"/>
          </p:cNvSpPr>
          <p:nvPr/>
        </p:nvSpPr>
        <p:spPr bwMode="auto">
          <a:xfrm>
            <a:off x="107950" y="5708650"/>
            <a:ext cx="8964613" cy="457200"/>
          </a:xfrm>
          <a:prstGeom prst="rect">
            <a:avLst/>
          </a:prstGeom>
          <a:noFill/>
          <a:ln w="9525">
            <a:noFill/>
            <a:miter lim="800000"/>
            <a:headEnd/>
            <a:tailEnd/>
          </a:ln>
        </p:spPr>
        <p:txBody>
          <a:bodyPr>
            <a:spAutoFit/>
          </a:bodyPr>
          <a:lstStyle/>
          <a:p>
            <a:pPr>
              <a:spcBef>
                <a:spcPct val="50000"/>
              </a:spcBef>
            </a:pPr>
            <a:r>
              <a:rPr lang="zh-CN" altLang="en-US"/>
              <a:t>注：最大迭代次数为</a:t>
            </a:r>
            <a:r>
              <a:rPr lang="en-US" altLang="zh-CN"/>
              <a:t>20</a:t>
            </a:r>
            <a:r>
              <a:rPr lang="zh-CN" altLang="en-US"/>
              <a:t>次，需运行多次才有可能得到较好的效果。</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日期占位符 3"/>
          <p:cNvSpPr>
            <a:spLocks noGrp="1"/>
          </p:cNvSpPr>
          <p:nvPr>
            <p:ph type="dt" sz="quarter" idx="10"/>
          </p:nvPr>
        </p:nvSpPr>
        <p:spPr>
          <a:noFill/>
        </p:spPr>
        <p:txBody>
          <a:bodyPr/>
          <a:lstStyle/>
          <a:p>
            <a:fld id="{479C4A20-06B5-498A-9444-25466CF0CD0E}"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60770" name="Rectangle 28"/>
          <p:cNvSpPr>
            <a:spLocks noGrp="1" noChangeArrowheads="1"/>
          </p:cNvSpPr>
          <p:nvPr>
            <p:ph type="title"/>
          </p:nvPr>
        </p:nvSpPr>
        <p:spPr/>
        <p:txBody>
          <a:bodyPr/>
          <a:lstStyle/>
          <a:p>
            <a:r>
              <a:rPr lang="zh-CN" altLang="en-US" b="1" smtClean="0"/>
              <a:t>在图像分割上的简单应用</a:t>
            </a:r>
            <a:endParaRPr lang="zh-CN" altLang="en-US" sz="3200" b="1" smtClean="0"/>
          </a:p>
        </p:txBody>
      </p:sp>
      <p:sp>
        <p:nvSpPr>
          <p:cNvPr id="160771" name="Text Box 29"/>
          <p:cNvSpPr txBox="1">
            <a:spLocks noChangeArrowheads="1"/>
          </p:cNvSpPr>
          <p:nvPr/>
        </p:nvSpPr>
        <p:spPr bwMode="auto">
          <a:xfrm>
            <a:off x="1116013" y="1484313"/>
            <a:ext cx="1873250" cy="519112"/>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例</a:t>
            </a:r>
            <a:r>
              <a:rPr lang="en-US" altLang="zh-CN" sz="2800" b="1">
                <a:latin typeface="Times New Roman" pitchFamily="18" charset="0"/>
              </a:rPr>
              <a:t>2</a:t>
            </a:r>
            <a:r>
              <a:rPr lang="zh-CN" altLang="en-US" sz="2800" b="1">
                <a:latin typeface="Times New Roman" pitchFamily="18" charset="0"/>
              </a:rPr>
              <a:t>：</a:t>
            </a:r>
          </a:p>
        </p:txBody>
      </p:sp>
      <p:pic>
        <p:nvPicPr>
          <p:cNvPr id="160772" name="Picture 30" descr="face"/>
          <p:cNvPicPr>
            <a:picLocks noChangeAspect="1" noChangeArrowheads="1"/>
          </p:cNvPicPr>
          <p:nvPr/>
        </p:nvPicPr>
        <p:blipFill>
          <a:blip r:embed="rId2"/>
          <a:srcRect/>
          <a:stretch>
            <a:fillRect/>
          </a:stretch>
        </p:blipFill>
        <p:spPr bwMode="auto">
          <a:xfrm>
            <a:off x="1258888" y="1936750"/>
            <a:ext cx="6696075" cy="4013200"/>
          </a:xfrm>
          <a:prstGeom prst="rect">
            <a:avLst/>
          </a:prstGeom>
          <a:noFill/>
          <a:ln w="9525">
            <a:noFill/>
            <a:miter lim="800000"/>
            <a:headEnd/>
            <a:tailEnd/>
          </a:ln>
        </p:spPr>
      </p:pic>
      <p:sp>
        <p:nvSpPr>
          <p:cNvPr id="160773" name="Text Box 31"/>
          <p:cNvSpPr txBox="1">
            <a:spLocks noChangeArrowheads="1"/>
          </p:cNvSpPr>
          <p:nvPr/>
        </p:nvSpPr>
        <p:spPr bwMode="auto">
          <a:xfrm>
            <a:off x="1619250" y="5876925"/>
            <a:ext cx="6624638" cy="457200"/>
          </a:xfrm>
          <a:prstGeom prst="rect">
            <a:avLst/>
          </a:prstGeom>
          <a:noFill/>
          <a:ln w="9525">
            <a:noFill/>
            <a:miter lim="800000"/>
            <a:headEnd/>
            <a:tailEnd/>
          </a:ln>
        </p:spPr>
        <p:txBody>
          <a:bodyPr>
            <a:spAutoFit/>
          </a:bodyPr>
          <a:lstStyle/>
          <a:p>
            <a:pPr>
              <a:spcBef>
                <a:spcPct val="50000"/>
              </a:spcBef>
            </a:pPr>
            <a:r>
              <a:rPr lang="zh-CN" altLang="en-US"/>
              <a:t>注：聚类中心个数为</a:t>
            </a:r>
            <a:r>
              <a:rPr lang="en-US" altLang="zh-CN"/>
              <a:t>5</a:t>
            </a:r>
            <a:r>
              <a:rPr lang="zh-CN" altLang="en-US"/>
              <a:t>，最大迭代次数为</a:t>
            </a:r>
            <a:r>
              <a:rPr lang="en-US" altLang="zh-CN"/>
              <a:t>10</a:t>
            </a:r>
            <a:r>
              <a:rPr lang="zh-CN" altLang="en-US"/>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d:\我的文档\桌面\要讲的算法\test5.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xfrm>
            <a:off x="428625" y="0"/>
            <a:ext cx="8229600" cy="1143000"/>
          </a:xfrm>
        </p:spPr>
        <p:txBody>
          <a:bodyPr/>
          <a:lstStyle/>
          <a:p>
            <a:pPr algn="l" eaLnBrk="1" hangingPunct="1">
              <a:defRPr/>
            </a:pPr>
            <a:r>
              <a:rPr lang="zh-CN" altLang="en-US" b="1" dirty="0" smtClean="0">
                <a:solidFill>
                  <a:srgbClr val="FFFF00"/>
                </a:solidFill>
                <a:effectLst>
                  <a:outerShdw blurRad="38100" dist="38100" dir="2700000" algn="tl">
                    <a:srgbClr val="C0C0C0"/>
                  </a:outerShdw>
                </a:effectLst>
              </a:rPr>
              <a:t>算法简介</a:t>
            </a:r>
          </a:p>
        </p:txBody>
      </p:sp>
      <p:sp>
        <p:nvSpPr>
          <p:cNvPr id="3076" name="Rectangle 3"/>
          <p:cNvSpPr>
            <a:spLocks noGrp="1" noChangeArrowheads="1"/>
          </p:cNvSpPr>
          <p:nvPr>
            <p:ph type="body" sz="half" idx="1"/>
          </p:nvPr>
        </p:nvSpPr>
        <p:spPr>
          <a:xfrm>
            <a:off x="500063" y="928688"/>
            <a:ext cx="7858125" cy="5643562"/>
          </a:xfrm>
        </p:spPr>
        <p:txBody>
          <a:bodyPr/>
          <a:lstStyle/>
          <a:p>
            <a:pPr eaLnBrk="1" hangingPunct="1"/>
            <a:r>
              <a:rPr lang="en-US" altLang="zh-CN" b="1" smtClean="0">
                <a:solidFill>
                  <a:schemeClr val="bg1"/>
                </a:solidFill>
              </a:rPr>
              <a:t> </a:t>
            </a:r>
            <a:r>
              <a:rPr lang="en-US" altLang="zh-CN" b="1" i="1" smtClean="0">
                <a:solidFill>
                  <a:schemeClr val="bg1"/>
                </a:solidFill>
              </a:rPr>
              <a:t>k</a:t>
            </a:r>
            <a:r>
              <a:rPr lang="en-US" altLang="zh-CN" b="1" smtClean="0">
                <a:solidFill>
                  <a:schemeClr val="bg1"/>
                </a:solidFill>
              </a:rPr>
              <a:t>-means</a:t>
            </a:r>
            <a:r>
              <a:rPr lang="zh-CN" altLang="en-US" b="1" smtClean="0">
                <a:solidFill>
                  <a:schemeClr val="bg1"/>
                </a:solidFill>
              </a:rPr>
              <a:t>算法，也被称为</a:t>
            </a:r>
            <a:r>
              <a:rPr lang="en-US" altLang="zh-CN" b="1" i="1" smtClean="0">
                <a:solidFill>
                  <a:schemeClr val="bg1"/>
                </a:solidFill>
              </a:rPr>
              <a:t>k</a:t>
            </a:r>
            <a:r>
              <a:rPr lang="en-US" altLang="zh-CN" b="1" smtClean="0">
                <a:solidFill>
                  <a:schemeClr val="bg1"/>
                </a:solidFill>
              </a:rPr>
              <a:t>-</a:t>
            </a:r>
            <a:r>
              <a:rPr lang="zh-CN" altLang="en-US" b="1" smtClean="0">
                <a:solidFill>
                  <a:schemeClr val="bg1"/>
                </a:solidFill>
              </a:rPr>
              <a:t>平均或</a:t>
            </a:r>
            <a:r>
              <a:rPr lang="en-US" altLang="zh-CN" b="1" i="1" smtClean="0">
                <a:solidFill>
                  <a:schemeClr val="bg1"/>
                </a:solidFill>
              </a:rPr>
              <a:t>k</a:t>
            </a:r>
            <a:r>
              <a:rPr lang="en-US" altLang="zh-CN" b="1" smtClean="0">
                <a:solidFill>
                  <a:schemeClr val="bg1"/>
                </a:solidFill>
              </a:rPr>
              <a:t>-</a:t>
            </a:r>
            <a:r>
              <a:rPr lang="zh-CN" altLang="en-US" b="1" smtClean="0">
                <a:solidFill>
                  <a:schemeClr val="bg1"/>
                </a:solidFill>
              </a:rPr>
              <a:t>均值，是一种得到最广泛使用的聚类算法。</a:t>
            </a:r>
            <a:r>
              <a:rPr lang="zh-CN" altLang="en-US" smtClean="0">
                <a:solidFill>
                  <a:schemeClr val="bg1"/>
                </a:solidFill>
              </a:rPr>
              <a:t> 它</a:t>
            </a:r>
            <a:r>
              <a:rPr lang="zh-CN" altLang="en-US" b="1" smtClean="0">
                <a:solidFill>
                  <a:schemeClr val="bg1"/>
                </a:solidFill>
                <a:latin typeface="宋体" charset="-122"/>
              </a:rPr>
              <a:t>是将各个聚类子集内的所有数据样本的均值作为该聚类的代表点，算法的主要思想是通过迭代过程把数据集划分为不同的类别，使得评价聚类性能的准则函数达到最优，从而使生成的每个聚类内紧凑，类间独立。这一算法不适合处理离散型属性，但是对于连续型具有较好的聚类效果。</a:t>
            </a:r>
            <a:endParaRPr lang="en-US" altLang="zh-CN" b="1" smtClean="0">
              <a:solidFill>
                <a:schemeClr val="bg1"/>
              </a:solidFill>
              <a:latin typeface="华文中宋" pitchFamily="2" charset="-122"/>
              <a:ea typeface="华文中宋" pitchFamily="2" charset="-122"/>
            </a:endParaRPr>
          </a:p>
          <a:p>
            <a:pPr eaLnBrk="1" hangingPunct="1"/>
            <a:endParaRPr lang="zh-CN" altLang="en-US" sz="2400" b="1" smtClean="0">
              <a:solidFill>
                <a:schemeClr val="bg1"/>
              </a:solidFill>
              <a:latin typeface="华文中宋" pitchFamily="2" charset="-122"/>
              <a:ea typeface="华文中宋" pitchFamily="2" charset="-122"/>
            </a:endParaRPr>
          </a:p>
          <a:p>
            <a:pPr eaLnBrk="1" hangingPunct="1"/>
            <a:endParaRPr lang="en-US" altLang="zh-CN" sz="2400" smtClean="0">
              <a:solidFill>
                <a:srgbClr val="FFFF00"/>
              </a:solidFill>
              <a:latin typeface="华文中宋" pitchFamily="2" charset="-122"/>
              <a:ea typeface="华文中宋" pitchFamily="2" charset="-122"/>
            </a:endParaRPr>
          </a:p>
        </p:txBody>
      </p:sp>
      <p:graphicFrame>
        <p:nvGraphicFramePr>
          <p:cNvPr id="3074" name="Object 8"/>
          <p:cNvGraphicFramePr>
            <a:graphicFrameLocks noChangeAspect="1"/>
          </p:cNvGraphicFramePr>
          <p:nvPr>
            <p:ph sz="quarter" idx="3"/>
          </p:nvPr>
        </p:nvGraphicFramePr>
        <p:xfrm>
          <a:off x="214313" y="6143625"/>
          <a:ext cx="433387" cy="574675"/>
        </p:xfrm>
        <a:graphic>
          <a:graphicData uri="http://schemas.openxmlformats.org/presentationml/2006/ole">
            <p:oleObj spid="_x0000_s3074" name="Image" r:id="rId4" imgW="2248857" imgH="3144744" progId="">
              <p:embed/>
            </p:oleObj>
          </a:graphicData>
        </a:graphic>
      </p:graphicFrame>
      <p:pic>
        <p:nvPicPr>
          <p:cNvPr id="3077" name="Picture 11" descr="014n">
            <a:hlinkClick r:id="rId5" action="ppaction://hlinksldjump"/>
          </p:cNvPr>
          <p:cNvPicPr>
            <a:picLocks noChangeAspect="1" noChangeArrowheads="1" noCrop="1"/>
          </p:cNvPicPr>
          <p:nvPr/>
        </p:nvPicPr>
        <p:blipFill>
          <a:blip r:embed="rId6"/>
          <a:srcRect/>
          <a:stretch>
            <a:fillRect/>
          </a:stretch>
        </p:blipFill>
        <p:spPr bwMode="auto">
          <a:xfrm>
            <a:off x="8201025" y="5819775"/>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2">
            <a:hlinkClick r:id="" action="ppaction://hlinkshowjump?jump=nextslide"/>
          </p:cNvPr>
          <p:cNvPicPr>
            <a:picLocks noChangeAspect="1" noChangeArrowheads="1"/>
          </p:cNvPicPr>
          <p:nvPr/>
        </p:nvPicPr>
        <p:blipFill>
          <a:blip r:embed="rId2"/>
          <a:srcRect/>
          <a:stretch>
            <a:fillRect/>
          </a:stretch>
        </p:blipFill>
        <p:spPr bwMode="auto">
          <a:xfrm>
            <a:off x="438150" y="519113"/>
            <a:ext cx="8267700"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日期占位符 3"/>
          <p:cNvSpPr>
            <a:spLocks noGrp="1"/>
          </p:cNvSpPr>
          <p:nvPr>
            <p:ph type="dt" sz="quarter" idx="10"/>
          </p:nvPr>
        </p:nvSpPr>
        <p:spPr>
          <a:noFill/>
        </p:spPr>
        <p:txBody>
          <a:bodyPr/>
          <a:lstStyle/>
          <a:p>
            <a:fld id="{88AB6445-343A-41EA-863E-FACC13B6518F}"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163842" name="Rectangle 202"/>
          <p:cNvSpPr>
            <a:spLocks noGrp="1" noChangeArrowheads="1"/>
          </p:cNvSpPr>
          <p:nvPr>
            <p:ph type="title"/>
          </p:nvPr>
        </p:nvSpPr>
        <p:spPr/>
        <p:txBody>
          <a:bodyPr/>
          <a:lstStyle/>
          <a:p>
            <a:r>
              <a:rPr lang="en-US" altLang="zh-CN" b="1" smtClean="0">
                <a:latin typeface="Times New Roman" pitchFamily="18" charset="0"/>
              </a:rPr>
              <a:t>Matlab</a:t>
            </a:r>
            <a:r>
              <a:rPr lang="zh-CN" altLang="en-US" b="1" smtClean="0"/>
              <a:t>程序实现</a:t>
            </a:r>
            <a:endParaRPr lang="en-US" altLang="zh-CN" b="1" smtClean="0"/>
          </a:p>
        </p:txBody>
      </p:sp>
      <p:sp>
        <p:nvSpPr>
          <p:cNvPr id="163843" name="Text Box 203"/>
          <p:cNvSpPr txBox="1">
            <a:spLocks noChangeArrowheads="1"/>
          </p:cNvSpPr>
          <p:nvPr/>
        </p:nvSpPr>
        <p:spPr bwMode="auto">
          <a:xfrm>
            <a:off x="1258888" y="1412875"/>
            <a:ext cx="6481762" cy="430213"/>
          </a:xfrm>
          <a:prstGeom prst="rect">
            <a:avLst/>
          </a:prstGeom>
          <a:noFill/>
          <a:ln w="9525">
            <a:noFill/>
            <a:miter lim="800000"/>
            <a:headEnd/>
            <a:tailEnd/>
          </a:ln>
        </p:spPr>
        <p:txBody>
          <a:bodyPr>
            <a:spAutoFit/>
          </a:bodyPr>
          <a:lstStyle/>
          <a:p>
            <a:endParaRPr lang="en-US" altLang="zh-CN" sz="2200">
              <a:latin typeface="Times New Roman" pitchFamily="18" charset="0"/>
            </a:endParaRPr>
          </a:p>
        </p:txBody>
      </p:sp>
      <p:sp>
        <p:nvSpPr>
          <p:cNvPr id="163844" name="矩形 4"/>
          <p:cNvSpPr>
            <a:spLocks noChangeArrowheads="1"/>
          </p:cNvSpPr>
          <p:nvPr/>
        </p:nvSpPr>
        <p:spPr bwMode="auto">
          <a:xfrm>
            <a:off x="357188" y="1071563"/>
            <a:ext cx="8286750" cy="5016500"/>
          </a:xfrm>
          <a:prstGeom prst="rect">
            <a:avLst/>
          </a:prstGeom>
          <a:noFill/>
          <a:ln w="9525">
            <a:noFill/>
            <a:miter lim="800000"/>
            <a:headEnd/>
            <a:tailEnd/>
          </a:ln>
        </p:spPr>
        <p:txBody>
          <a:bodyPr>
            <a:spAutoFit/>
          </a:bodyPr>
          <a:lstStyle/>
          <a:p>
            <a:r>
              <a:rPr lang="en-US" altLang="zh-CN" sz="2000"/>
              <a:t>clc</a:t>
            </a:r>
          </a:p>
          <a:p>
            <a:r>
              <a:rPr lang="en-US" altLang="zh-CN" sz="2000"/>
              <a:t>clear</a:t>
            </a:r>
          </a:p>
          <a:p>
            <a:r>
              <a:rPr lang="en-US" altLang="zh-CN" sz="2000"/>
              <a:t>tic</a:t>
            </a:r>
          </a:p>
          <a:p>
            <a:r>
              <a:rPr lang="en-US" altLang="zh-CN" sz="2000"/>
              <a:t>RGB= imread ('test5.jpg'); %</a:t>
            </a:r>
            <a:r>
              <a:rPr lang="zh-CN" altLang="en-US" sz="2000"/>
              <a:t>读入像</a:t>
            </a:r>
          </a:p>
          <a:p>
            <a:r>
              <a:rPr lang="en-US" altLang="zh-CN" sz="2000"/>
              <a:t>img=rgb2gray(RGB);</a:t>
            </a:r>
          </a:p>
          <a:p>
            <a:r>
              <a:rPr lang="en-US" altLang="zh-CN" sz="2000"/>
              <a:t>[m,n]=size(img);</a:t>
            </a:r>
          </a:p>
          <a:p>
            <a:r>
              <a:rPr lang="en-US" altLang="zh-CN" sz="2000"/>
              <a:t>subplot(2,2,1),imshow(img);title(' </a:t>
            </a:r>
            <a:r>
              <a:rPr lang="zh-CN" altLang="en-US" sz="2000"/>
              <a:t>图一 原图像</a:t>
            </a:r>
            <a:r>
              <a:rPr lang="en-US" altLang="zh-CN" sz="2000"/>
              <a:t>')</a:t>
            </a:r>
          </a:p>
          <a:p>
            <a:r>
              <a:rPr lang="en-US" altLang="zh-CN" sz="2000"/>
              <a:t>subplot(2,2,2),imhist(img);title(' </a:t>
            </a:r>
            <a:r>
              <a:rPr lang="zh-CN" altLang="en-US" sz="2000"/>
              <a:t>图二 原图像的灰度直方图</a:t>
            </a:r>
            <a:r>
              <a:rPr lang="en-US" altLang="zh-CN" sz="2000"/>
              <a:t>')</a:t>
            </a:r>
          </a:p>
          <a:p>
            <a:r>
              <a:rPr lang="en-US" altLang="zh-CN" sz="2000"/>
              <a:t>hold off;</a:t>
            </a:r>
          </a:p>
          <a:p>
            <a:r>
              <a:rPr lang="en-US" altLang="zh-CN" sz="2000"/>
              <a:t>img=double(img);</a:t>
            </a:r>
          </a:p>
          <a:p>
            <a:r>
              <a:rPr lang="en-US" altLang="zh-CN" sz="2000"/>
              <a:t>for i=1:200</a:t>
            </a:r>
          </a:p>
          <a:p>
            <a:r>
              <a:rPr lang="en-US" altLang="zh-CN" sz="2000"/>
              <a:t>     c1(1)=25;</a:t>
            </a:r>
          </a:p>
          <a:p>
            <a:r>
              <a:rPr lang="en-US" altLang="zh-CN" sz="2000"/>
              <a:t>     c2(1)=125;</a:t>
            </a:r>
          </a:p>
          <a:p>
            <a:r>
              <a:rPr lang="en-US" altLang="zh-CN" sz="2000"/>
              <a:t>     c3(1)=200;%</a:t>
            </a:r>
            <a:r>
              <a:rPr lang="zh-CN" altLang="en-US" sz="2000"/>
              <a:t>选择三个初始聚类中心</a:t>
            </a:r>
          </a:p>
          <a:p>
            <a:r>
              <a:rPr lang="en-US" altLang="zh-CN" sz="2000"/>
              <a:t>     r=abs(img-c1(i));</a:t>
            </a:r>
          </a:p>
          <a:p>
            <a:r>
              <a:rPr lang="en-US" altLang="zh-CN" sz="2000"/>
              <a:t>     g=abs(img-c2(i));</a:t>
            </a:r>
          </a:p>
        </p:txBody>
      </p:sp>
      <p:pic>
        <p:nvPicPr>
          <p:cNvPr id="163845" name="Picture 39" descr="014n">
            <a:hlinkClick r:id="rId2" action="ppaction://hlinksldjump"/>
          </p:cNvPr>
          <p:cNvPicPr>
            <a:picLocks noChangeAspect="1" noChangeArrowheads="1" noCrop="1"/>
          </p:cNvPicPr>
          <p:nvPr/>
        </p:nvPicPr>
        <p:blipFill>
          <a:blip r:embed="rId3"/>
          <a:srcRect/>
          <a:stretch>
            <a:fillRect/>
          </a:stretch>
        </p:blipFill>
        <p:spPr bwMode="auto">
          <a:xfrm>
            <a:off x="7572375" y="5500688"/>
            <a:ext cx="942975" cy="1038225"/>
          </a:xfrm>
          <a:prstGeom prst="rect">
            <a:avLst/>
          </a:prstGeom>
          <a:noFill/>
          <a:ln w="9525">
            <a:noFill/>
            <a:miter lim="800000"/>
            <a:headEnd/>
            <a:tailEnd/>
          </a:ln>
        </p:spPr>
      </p:pic>
    </p:spTree>
  </p:cSld>
  <p:clrMapOvr>
    <a:masterClrMapping/>
  </p:clrMapOvr>
  <p:transition advTm="70594"/>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内容占位符 2"/>
          <p:cNvSpPr>
            <a:spLocks noGrp="1"/>
          </p:cNvSpPr>
          <p:nvPr>
            <p:ph idx="1"/>
          </p:nvPr>
        </p:nvSpPr>
        <p:spPr>
          <a:xfrm>
            <a:off x="214313" y="428625"/>
            <a:ext cx="8229600" cy="4525963"/>
          </a:xfrm>
        </p:spPr>
        <p:txBody>
          <a:bodyPr/>
          <a:lstStyle/>
          <a:p>
            <a:r>
              <a:rPr lang="en-US" altLang="zh-CN" sz="1800" smtClean="0"/>
              <a:t> b=abs(img-c3(i));%</a:t>
            </a:r>
            <a:r>
              <a:rPr lang="zh-CN" altLang="en-US" sz="1800" smtClean="0"/>
              <a:t>计算各像素灰度与聚类中心的距离</a:t>
            </a:r>
          </a:p>
          <a:p>
            <a:r>
              <a:rPr lang="en-US" altLang="zh-CN" sz="1800" smtClean="0"/>
              <a:t>     r_g=r-g;</a:t>
            </a:r>
          </a:p>
          <a:p>
            <a:r>
              <a:rPr lang="en-US" altLang="zh-CN" sz="1800" smtClean="0"/>
              <a:t>     g_b=g-b;</a:t>
            </a:r>
          </a:p>
          <a:p>
            <a:r>
              <a:rPr lang="en-US" altLang="zh-CN" sz="1800" smtClean="0"/>
              <a:t>     r_b=r-b;</a:t>
            </a:r>
          </a:p>
          <a:p>
            <a:r>
              <a:rPr lang="en-US" altLang="zh-CN" sz="1800" smtClean="0"/>
              <a:t>     n_r=find(r_g&lt;=0&amp;r_b&lt;=0);%</a:t>
            </a:r>
            <a:r>
              <a:rPr lang="zh-CN" altLang="en-US" sz="1800" smtClean="0"/>
              <a:t>寻找最小的聚类中心</a:t>
            </a:r>
          </a:p>
          <a:p>
            <a:r>
              <a:rPr lang="en-US" altLang="zh-CN" sz="1800" smtClean="0"/>
              <a:t>     n_g=find(r_g&gt;0&amp;g_b&lt;=0);%</a:t>
            </a:r>
            <a:r>
              <a:rPr lang="zh-CN" altLang="en-US" sz="1800" smtClean="0"/>
              <a:t>寻找中间的一个聚类中心</a:t>
            </a:r>
          </a:p>
          <a:p>
            <a:r>
              <a:rPr lang="en-US" altLang="zh-CN" sz="1800" smtClean="0"/>
              <a:t>     n_b=find(g_b&gt;0&amp;r_b&gt;0);%</a:t>
            </a:r>
            <a:r>
              <a:rPr lang="zh-CN" altLang="en-US" sz="1800" smtClean="0"/>
              <a:t>寻找最大的聚类中心</a:t>
            </a:r>
          </a:p>
          <a:p>
            <a:r>
              <a:rPr lang="en-US" altLang="zh-CN" sz="1800" smtClean="0"/>
              <a:t>     i=i+1;</a:t>
            </a:r>
          </a:p>
          <a:p>
            <a:r>
              <a:rPr lang="en-US" altLang="zh-CN" sz="1800" smtClean="0"/>
              <a:t>c1(i)=sum(img(n_r))/length(n_r);%</a:t>
            </a:r>
            <a:r>
              <a:rPr lang="zh-CN" altLang="en-US" sz="1800" smtClean="0"/>
              <a:t>将所有低灰度求和取平均，作为下一个低灰度中心</a:t>
            </a:r>
          </a:p>
          <a:p>
            <a:r>
              <a:rPr lang="en-US" altLang="zh-CN" sz="1800" smtClean="0"/>
              <a:t>     c2(i)=sum(img(n_g))/length(n_g);%</a:t>
            </a:r>
            <a:r>
              <a:rPr lang="zh-CN" altLang="en-US" sz="1800" smtClean="0"/>
              <a:t>将所有中间灰度求和取平均，作为下一个中间灰度中心</a:t>
            </a:r>
          </a:p>
          <a:p>
            <a:r>
              <a:rPr lang="en-US" altLang="zh-CN" sz="1800" smtClean="0"/>
              <a:t>     c3(i)=sum(img(n_b))/length(n_b);%</a:t>
            </a:r>
            <a:r>
              <a:rPr lang="zh-CN" altLang="en-US" sz="1800" smtClean="0"/>
              <a:t>将所有高灰度求和取平均，作为下一个高灰度中心</a:t>
            </a:r>
          </a:p>
          <a:p>
            <a:r>
              <a:rPr lang="en-US" altLang="zh-CN" sz="1800" smtClean="0"/>
              <a:t>     d1(i)=abs(c1(i)-c1(i-1));</a:t>
            </a:r>
          </a:p>
          <a:p>
            <a:r>
              <a:rPr lang="en-US" altLang="zh-CN" sz="1800" smtClean="0"/>
              <a:t>     d2(i)=abs(c2(i)-c2(i-1));</a:t>
            </a:r>
          </a:p>
          <a:p>
            <a:r>
              <a:rPr lang="en-US" altLang="zh-CN" sz="1800" smtClean="0"/>
              <a:t>     d3(i)=abs(c3(i)-c3(i-1));</a:t>
            </a:r>
          </a:p>
          <a:p>
            <a:endParaRPr lang="zh-CN" altLang="en-US" sz="18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内容占位符 2"/>
          <p:cNvSpPr>
            <a:spLocks noGrp="1"/>
          </p:cNvSpPr>
          <p:nvPr>
            <p:ph idx="1"/>
          </p:nvPr>
        </p:nvSpPr>
        <p:spPr>
          <a:xfrm>
            <a:off x="357188" y="500063"/>
            <a:ext cx="8229600" cy="5786437"/>
          </a:xfrm>
        </p:spPr>
        <p:txBody>
          <a:bodyPr/>
          <a:lstStyle/>
          <a:p>
            <a:r>
              <a:rPr lang="en-US" altLang="zh-CN" sz="1100" smtClean="0"/>
              <a:t> </a:t>
            </a:r>
            <a:r>
              <a:rPr lang="en-US" altLang="zh-CN" sz="1800" smtClean="0"/>
              <a:t>if d1(i)&lt;=0.001&amp;&amp;d2(i)&lt;=0.001&amp;&amp;d3(i)&lt;=0.001</a:t>
            </a:r>
          </a:p>
          <a:p>
            <a:r>
              <a:rPr lang="en-US" altLang="zh-CN" sz="1800" smtClean="0"/>
              <a:t>         R=c1(i);</a:t>
            </a:r>
          </a:p>
          <a:p>
            <a:r>
              <a:rPr lang="en-US" altLang="zh-CN" sz="1800" smtClean="0"/>
              <a:t>G=c2(i);</a:t>
            </a:r>
          </a:p>
          <a:p>
            <a:r>
              <a:rPr lang="en-US" altLang="zh-CN" sz="1800" smtClean="0"/>
              <a:t>         B=c3(i);</a:t>
            </a:r>
          </a:p>
          <a:p>
            <a:r>
              <a:rPr lang="en-US" altLang="zh-CN" sz="1800" smtClean="0"/>
              <a:t>         k=i; </a:t>
            </a:r>
          </a:p>
          <a:p>
            <a:r>
              <a:rPr lang="en-US" altLang="zh-CN" sz="1800" smtClean="0"/>
              <a:t>         break;</a:t>
            </a:r>
          </a:p>
          <a:p>
            <a:r>
              <a:rPr lang="en-US" altLang="zh-CN" sz="1800" smtClean="0"/>
              <a:t>     end</a:t>
            </a:r>
          </a:p>
          <a:p>
            <a:r>
              <a:rPr lang="en-US" altLang="zh-CN" sz="1800" smtClean="0"/>
              <a:t>end</a:t>
            </a:r>
          </a:p>
          <a:p>
            <a:r>
              <a:rPr lang="en-US" altLang="zh-CN" sz="1800" smtClean="0"/>
              <a:t>R </a:t>
            </a:r>
          </a:p>
          <a:p>
            <a:r>
              <a:rPr lang="en-US" altLang="zh-CN" sz="1800" smtClean="0"/>
              <a:t>G </a:t>
            </a:r>
          </a:p>
          <a:p>
            <a:r>
              <a:rPr lang="en-US" altLang="zh-CN" sz="1800" smtClean="0"/>
              <a:t>B</a:t>
            </a:r>
          </a:p>
          <a:p>
            <a:r>
              <a:rPr lang="en-US" altLang="zh-CN" sz="1800" smtClean="0"/>
              <a:t>img=uint8(img);</a:t>
            </a:r>
          </a:p>
          <a:p>
            <a:r>
              <a:rPr lang="en-US" altLang="zh-CN" sz="1800" smtClean="0"/>
              <a:t>img(find(img&lt;R))=0;</a:t>
            </a:r>
          </a:p>
          <a:p>
            <a:r>
              <a:rPr lang="en-US" altLang="zh-CN" sz="1800" smtClean="0"/>
              <a:t>img(find(img&gt;R&amp;img&lt;G))=128;</a:t>
            </a:r>
          </a:p>
          <a:p>
            <a:r>
              <a:rPr lang="en-US" altLang="zh-CN" sz="1800" smtClean="0"/>
              <a:t>img(find(img&gt;G))=255;</a:t>
            </a:r>
          </a:p>
          <a:p>
            <a:r>
              <a:rPr lang="en-US" altLang="zh-CN" sz="1800" smtClean="0"/>
              <a:t>toc</a:t>
            </a:r>
          </a:p>
          <a:p>
            <a:r>
              <a:rPr lang="en-US" altLang="zh-CN" sz="1800" smtClean="0"/>
              <a:t>subplot(2,2,3),imshow(img);title(' </a:t>
            </a:r>
            <a:r>
              <a:rPr lang="zh-CN" altLang="en-US" sz="1800" smtClean="0"/>
              <a:t>图三 聚类后的图像</a:t>
            </a:r>
            <a:r>
              <a:rPr lang="en-US" altLang="zh-CN" sz="1800" smtClean="0"/>
              <a:t>') </a:t>
            </a:r>
          </a:p>
          <a:p>
            <a:r>
              <a:rPr lang="en-US" altLang="zh-CN" sz="1800" smtClean="0"/>
              <a:t>subplot(2,2,4),imhist(img);title(' </a:t>
            </a:r>
            <a:r>
              <a:rPr lang="zh-CN" altLang="en-US" sz="1800" smtClean="0"/>
              <a:t>图四 聚类后的图像直方图</a:t>
            </a:r>
            <a:r>
              <a:rPr lang="en-US" altLang="zh-CN" sz="1800" smtClean="0"/>
              <a:t>') </a:t>
            </a:r>
            <a:endParaRPr lang="zh-CN" altLang="en-US" sz="1800" smtClean="0"/>
          </a:p>
          <a:p>
            <a:endParaRPr lang="zh-CN" altLang="en-US" sz="1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3" descr="d:\我的文档\桌面\http_imgloadCAY3OIIV.jpg"/>
          <p:cNvPicPr>
            <a:picLocks noChangeAspect="1" noChangeArrowheads="1"/>
          </p:cNvPicPr>
          <p:nvPr/>
        </p:nvPicPr>
        <p:blipFill>
          <a:blip r:embed="rId4"/>
          <a:srcRect/>
          <a:stretch>
            <a:fillRect/>
          </a:stretch>
        </p:blipFill>
        <p:spPr bwMode="auto">
          <a:xfrm>
            <a:off x="0" y="0"/>
            <a:ext cx="9144000" cy="6858000"/>
          </a:xfrm>
          <a:prstGeom prst="rect">
            <a:avLst/>
          </a:prstGeom>
          <a:noFill/>
          <a:ln w="9525">
            <a:noFill/>
            <a:miter lim="800000"/>
            <a:headEnd/>
            <a:tailEnd/>
          </a:ln>
        </p:spPr>
      </p:pic>
      <p:sp>
        <p:nvSpPr>
          <p:cNvPr id="166914" name="内容占位符 5"/>
          <p:cNvSpPr>
            <a:spLocks noGrp="1"/>
          </p:cNvSpPr>
          <p:nvPr>
            <p:ph idx="1"/>
          </p:nvPr>
        </p:nvSpPr>
        <p:spPr>
          <a:xfrm>
            <a:off x="571500" y="5286375"/>
            <a:ext cx="7786688" cy="971550"/>
          </a:xfrm>
        </p:spPr>
        <p:txBody>
          <a:bodyPr/>
          <a:lstStyle/>
          <a:p>
            <a:pPr algn="ctr"/>
            <a:r>
              <a:rPr lang="zh-CN" altLang="en-US" sz="6600" smtClean="0">
                <a:solidFill>
                  <a:srgbClr val="FFFF00"/>
                </a:solidFill>
              </a:rPr>
              <a:t>结束 谢谢</a:t>
            </a:r>
          </a:p>
        </p:txBody>
      </p:sp>
      <p:pic>
        <p:nvPicPr>
          <p:cNvPr id="166915" name="Picture 8" descr="图片15"/>
          <p:cNvPicPr>
            <a:picLocks noChangeAspect="1" noChangeArrowheads="1" noCrop="1"/>
          </p:cNvPicPr>
          <p:nvPr/>
        </p:nvPicPr>
        <p:blipFill>
          <a:blip r:embed="rId5"/>
          <a:srcRect/>
          <a:stretch>
            <a:fillRect/>
          </a:stretch>
        </p:blipFill>
        <p:spPr bwMode="auto">
          <a:xfrm>
            <a:off x="6786563" y="5143500"/>
            <a:ext cx="2160587" cy="1368425"/>
          </a:xfrm>
          <a:prstGeom prst="rect">
            <a:avLst/>
          </a:prstGeom>
          <a:noFill/>
          <a:ln w="9525">
            <a:noFill/>
            <a:miter lim="800000"/>
            <a:headEnd/>
            <a:tailEnd/>
          </a:ln>
        </p:spPr>
      </p:pic>
      <p:pic>
        <p:nvPicPr>
          <p:cNvPr id="9" name="很少的人有节奏的鼓掌声.mp3">
            <a:hlinkClick r:id="" action="ppaction://media"/>
          </p:cNvPr>
          <p:cNvPicPr>
            <a:picLocks noRot="1" noChangeAspect="1"/>
          </p:cNvPicPr>
          <p:nvPr>
            <a:audioFile r:link="rId1"/>
          </p:nvPr>
        </p:nvPicPr>
        <p:blipFill>
          <a:blip r:embed="rId6"/>
          <a:srcRect/>
          <a:stretch>
            <a:fillRect/>
          </a:stretch>
        </p:blipFill>
        <p:spPr bwMode="auto">
          <a:xfrm>
            <a:off x="714375" y="5929313"/>
            <a:ext cx="438150" cy="438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53"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8"/>
          <p:cNvSpPr>
            <a:spLocks noGrp="1" noChangeArrowheads="1"/>
          </p:cNvSpPr>
          <p:nvPr>
            <p:ph idx="1"/>
          </p:nvPr>
        </p:nvSpPr>
        <p:spPr>
          <a:xfrm>
            <a:off x="457200" y="1143000"/>
            <a:ext cx="8229600" cy="5286375"/>
          </a:xfrm>
        </p:spPr>
        <p:txBody>
          <a:bodyPr/>
          <a:lstStyle/>
          <a:p>
            <a:pPr marL="533400" indent="-533400"/>
            <a:r>
              <a:rPr lang="zh-CN" altLang="en-US" b="1" smtClean="0">
                <a:solidFill>
                  <a:schemeClr val="bg1"/>
                </a:solidFill>
              </a:rPr>
              <a:t>算法描述</a:t>
            </a:r>
            <a:endParaRPr lang="en-US" altLang="zh-CN" b="1" smtClean="0">
              <a:solidFill>
                <a:schemeClr val="bg1"/>
              </a:solidFill>
            </a:endParaRPr>
          </a:p>
          <a:p>
            <a:pPr marL="793750" lvl="1" indent="-457200">
              <a:buFont typeface="Wingdings" pitchFamily="2" charset="2"/>
              <a:buAutoNum type="arabicPeriod"/>
            </a:pPr>
            <a:r>
              <a:rPr lang="zh-CN" altLang="en-US" smtClean="0">
                <a:solidFill>
                  <a:schemeClr val="bg1"/>
                </a:solidFill>
              </a:rPr>
              <a:t>为中心向量</a:t>
            </a:r>
            <a:r>
              <a:rPr lang="en-US" altLang="zh-TW" b="1" smtClean="0">
                <a:solidFill>
                  <a:schemeClr val="bg1"/>
                </a:solidFill>
                <a:latin typeface="Times New Roman" pitchFamily="18" charset="0"/>
              </a:rPr>
              <a:t>c</a:t>
            </a:r>
            <a:r>
              <a:rPr lang="en-US" altLang="zh-TW" i="1" baseline="-25000" smtClean="0">
                <a:solidFill>
                  <a:schemeClr val="bg1"/>
                </a:solidFill>
                <a:latin typeface="Times New Roman" pitchFamily="18" charset="0"/>
              </a:rPr>
              <a:t>1</a:t>
            </a:r>
            <a:r>
              <a:rPr lang="en-US" altLang="zh-CN" b="1" smtClean="0">
                <a:solidFill>
                  <a:schemeClr val="bg1"/>
                </a:solidFill>
                <a:latin typeface="Times New Roman" pitchFamily="18" charset="0"/>
              </a:rPr>
              <a:t>, c</a:t>
            </a:r>
            <a:r>
              <a:rPr lang="en-US" altLang="zh-TW" i="1" baseline="-25000" smtClean="0">
                <a:solidFill>
                  <a:schemeClr val="bg1"/>
                </a:solidFill>
                <a:latin typeface="Times New Roman" pitchFamily="18" charset="0"/>
              </a:rPr>
              <a:t>2</a:t>
            </a:r>
            <a:r>
              <a:rPr lang="en-US" altLang="zh-TW" b="1" smtClean="0">
                <a:solidFill>
                  <a:schemeClr val="bg1"/>
                </a:solidFill>
                <a:latin typeface="Times New Roman" pitchFamily="18" charset="0"/>
              </a:rPr>
              <a:t>, …, c</a:t>
            </a:r>
            <a:r>
              <a:rPr lang="en-US" altLang="zh-TW" i="1" baseline="-25000" smtClean="0">
                <a:solidFill>
                  <a:schemeClr val="bg1"/>
                </a:solidFill>
                <a:latin typeface="Times New Roman" pitchFamily="18" charset="0"/>
              </a:rPr>
              <a:t>k</a:t>
            </a:r>
            <a:r>
              <a:rPr lang="zh-CN" altLang="en-US" smtClean="0">
                <a:solidFill>
                  <a:schemeClr val="bg1"/>
                </a:solidFill>
              </a:rPr>
              <a:t>初始化</a:t>
            </a:r>
            <a:r>
              <a:rPr lang="en-US" altLang="zh-CN" i="1" smtClean="0">
                <a:solidFill>
                  <a:schemeClr val="bg1"/>
                </a:solidFill>
                <a:latin typeface="Times New Roman" pitchFamily="18" charset="0"/>
              </a:rPr>
              <a:t>k</a:t>
            </a:r>
            <a:r>
              <a:rPr lang="zh-CN" altLang="en-US" smtClean="0">
                <a:solidFill>
                  <a:schemeClr val="bg1"/>
                </a:solidFill>
              </a:rPr>
              <a:t>个种子</a:t>
            </a:r>
            <a:endParaRPr lang="zh-TW" altLang="en-US" smtClean="0">
              <a:solidFill>
                <a:schemeClr val="bg1"/>
              </a:solidFill>
            </a:endParaRPr>
          </a:p>
          <a:p>
            <a:pPr marL="793750" lvl="1" indent="-457200">
              <a:buFont typeface="Wingdings" pitchFamily="2" charset="2"/>
              <a:buAutoNum type="arabicPeriod"/>
            </a:pPr>
            <a:r>
              <a:rPr lang="zh-CN" altLang="en-US" smtClean="0">
                <a:solidFill>
                  <a:schemeClr val="bg1"/>
                </a:solidFill>
              </a:rPr>
              <a:t>分组</a:t>
            </a:r>
            <a:r>
              <a:rPr lang="en-US" altLang="zh-TW" smtClean="0">
                <a:solidFill>
                  <a:schemeClr val="bg1"/>
                </a:solidFill>
              </a:rPr>
              <a:t>:</a:t>
            </a:r>
          </a:p>
          <a:p>
            <a:pPr marL="1014413" lvl="2" indent="-381000">
              <a:buFont typeface="Wingdings" pitchFamily="2" charset="2"/>
              <a:buChar char="ü"/>
            </a:pPr>
            <a:r>
              <a:rPr lang="zh-CN" altLang="en-US" sz="2800" smtClean="0">
                <a:solidFill>
                  <a:schemeClr val="bg1"/>
                </a:solidFill>
              </a:rPr>
              <a:t>将样本分配给距离其最近的中心向量</a:t>
            </a:r>
            <a:endParaRPr lang="en-US" altLang="zh-TW" sz="2800" smtClean="0">
              <a:solidFill>
                <a:schemeClr val="bg1"/>
              </a:solidFill>
            </a:endParaRPr>
          </a:p>
          <a:p>
            <a:pPr marL="1014413" lvl="2" indent="-381000">
              <a:buFont typeface="Wingdings" pitchFamily="2" charset="2"/>
              <a:buChar char="ü"/>
            </a:pPr>
            <a:r>
              <a:rPr lang="zh-CN" altLang="en-US" sz="2800" smtClean="0">
                <a:solidFill>
                  <a:schemeClr val="bg1"/>
                </a:solidFill>
              </a:rPr>
              <a:t>由这些样本构造不相交（ </a:t>
            </a:r>
            <a:r>
              <a:rPr lang="en-US" altLang="zh-TW" sz="2800" smtClean="0">
                <a:solidFill>
                  <a:schemeClr val="bg1"/>
                </a:solidFill>
                <a:latin typeface="Times New Roman" pitchFamily="18" charset="0"/>
              </a:rPr>
              <a:t>non-overlapping</a:t>
            </a:r>
            <a:r>
              <a:rPr lang="zh-CN" altLang="en-US" sz="2800" smtClean="0">
                <a:solidFill>
                  <a:schemeClr val="bg1"/>
                </a:solidFill>
                <a:latin typeface="Times New Roman" pitchFamily="18" charset="0"/>
              </a:rPr>
              <a:t> </a:t>
            </a:r>
            <a:r>
              <a:rPr lang="zh-CN" altLang="en-US" sz="2800" smtClean="0">
                <a:solidFill>
                  <a:schemeClr val="bg1"/>
                </a:solidFill>
              </a:rPr>
              <a:t>）的聚类</a:t>
            </a:r>
            <a:endParaRPr lang="en-US" altLang="zh-TW" sz="2800" smtClean="0">
              <a:solidFill>
                <a:schemeClr val="bg1"/>
              </a:solidFill>
            </a:endParaRPr>
          </a:p>
          <a:p>
            <a:pPr marL="793750" lvl="1" indent="-457200">
              <a:buFont typeface="Wingdings" pitchFamily="2" charset="2"/>
              <a:buAutoNum type="arabicPeriod"/>
            </a:pPr>
            <a:r>
              <a:rPr lang="zh-CN" altLang="en-US" smtClean="0">
                <a:solidFill>
                  <a:schemeClr val="bg1"/>
                </a:solidFill>
              </a:rPr>
              <a:t>确定中心</a:t>
            </a:r>
            <a:r>
              <a:rPr lang="en-US" altLang="zh-TW" smtClean="0">
                <a:solidFill>
                  <a:schemeClr val="bg1"/>
                </a:solidFill>
              </a:rPr>
              <a:t>:</a:t>
            </a:r>
          </a:p>
          <a:p>
            <a:pPr marL="1014413" lvl="2" indent="-381000">
              <a:buFont typeface="Wingdings" pitchFamily="2" charset="2"/>
              <a:buChar char="ü"/>
            </a:pPr>
            <a:r>
              <a:rPr lang="zh-CN" altLang="en-US" sz="2800" smtClean="0">
                <a:solidFill>
                  <a:schemeClr val="bg1"/>
                </a:solidFill>
              </a:rPr>
              <a:t>用各个聚类的中心向量作为新的中心</a:t>
            </a:r>
            <a:endParaRPr lang="en-US" altLang="zh-TW" sz="2800" smtClean="0">
              <a:solidFill>
                <a:schemeClr val="bg1"/>
              </a:solidFill>
            </a:endParaRPr>
          </a:p>
          <a:p>
            <a:pPr marL="793750" lvl="1" indent="-457200">
              <a:buFont typeface="Wingdings" pitchFamily="2" charset="2"/>
              <a:buAutoNum type="arabicPeriod"/>
            </a:pPr>
            <a:r>
              <a:rPr lang="zh-CN" altLang="en-US" smtClean="0">
                <a:solidFill>
                  <a:schemeClr val="bg1"/>
                </a:solidFill>
              </a:rPr>
              <a:t>重复分组和确定中心的步骤，直至算法收敛</a:t>
            </a:r>
          </a:p>
        </p:txBody>
      </p:sp>
      <p:pic>
        <p:nvPicPr>
          <p:cNvPr id="30722" name="Picture 19" descr="014n">
            <a:hlinkClick r:id="rId3" action="ppaction://hlinksldjump"/>
          </p:cNvPr>
          <p:cNvPicPr>
            <a:picLocks noChangeAspect="1" noChangeArrowheads="1" noCrop="1"/>
          </p:cNvPicPr>
          <p:nvPr/>
        </p:nvPicPr>
        <p:blipFill>
          <a:blip r:embed="rId4"/>
          <a:srcRect/>
          <a:stretch>
            <a:fillRect/>
          </a:stretch>
        </p:blipFill>
        <p:spPr bwMode="auto">
          <a:xfrm>
            <a:off x="8201025" y="5819775"/>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7188" y="642938"/>
            <a:ext cx="8382000" cy="5908675"/>
          </a:xfrm>
          <a:prstGeom prst="rect">
            <a:avLst/>
          </a:prstGeom>
          <a:noFill/>
          <a:ln w="9525">
            <a:noFill/>
            <a:miter lim="800000"/>
            <a:headEnd/>
            <a:tailEnd/>
          </a:ln>
          <a:effectLst/>
        </p:spPr>
        <p:txBody>
          <a:bodyPr>
            <a:spAutoFit/>
          </a:bodyPr>
          <a:lstStyle/>
          <a:p>
            <a:pPr marL="457200" indent="-457200">
              <a:lnSpc>
                <a:spcPct val="105000"/>
              </a:lnSpc>
              <a:spcBef>
                <a:spcPct val="15000"/>
              </a:spcBef>
              <a:buSzPct val="80000"/>
              <a:defRPr/>
            </a:pPr>
            <a:r>
              <a:rPr lang="zh-CN" altLang="en-US" sz="2800" b="1" dirty="0">
                <a:solidFill>
                  <a:schemeClr val="bg1"/>
                </a:solidFill>
                <a:latin typeface="Times New Roman" pitchFamily="18" charset="0"/>
                <a:ea typeface="宋体" pitchFamily="2" charset="-122"/>
              </a:rPr>
              <a:t>算法  </a:t>
            </a:r>
            <a:r>
              <a:rPr lang="en-US" altLang="zh-CN" sz="2800" b="1" i="1" dirty="0">
                <a:solidFill>
                  <a:schemeClr val="bg1"/>
                </a:solidFill>
                <a:latin typeface="Times New Roman" pitchFamily="18" charset="0"/>
                <a:ea typeface="宋体" pitchFamily="2" charset="-122"/>
              </a:rPr>
              <a:t>k</a:t>
            </a:r>
            <a:r>
              <a:rPr lang="en-US" altLang="zh-CN" sz="2800" b="1" dirty="0">
                <a:solidFill>
                  <a:schemeClr val="bg1"/>
                </a:solidFill>
                <a:latin typeface="Times New Roman" pitchFamily="18" charset="0"/>
                <a:ea typeface="宋体" pitchFamily="2" charset="-122"/>
              </a:rPr>
              <a:t>-means</a:t>
            </a:r>
            <a:r>
              <a:rPr lang="zh-CN" altLang="en-US" sz="2800" b="1" dirty="0">
                <a:solidFill>
                  <a:schemeClr val="bg1"/>
                </a:solidFill>
                <a:latin typeface="Times New Roman" pitchFamily="18" charset="0"/>
                <a:ea typeface="宋体" pitchFamily="2" charset="-122"/>
              </a:rPr>
              <a:t>算法</a:t>
            </a:r>
          </a:p>
          <a:p>
            <a:pPr marL="457200" indent="-457200">
              <a:lnSpc>
                <a:spcPct val="105000"/>
              </a:lnSpc>
              <a:spcBef>
                <a:spcPct val="15000"/>
              </a:spcBef>
              <a:buSzPct val="80000"/>
              <a:defRPr/>
            </a:pPr>
            <a:r>
              <a:rPr lang="zh-CN" altLang="en-US" sz="2800" b="1" dirty="0">
                <a:solidFill>
                  <a:schemeClr val="bg1"/>
                </a:solidFill>
                <a:latin typeface="Times New Roman" pitchFamily="18" charset="0"/>
                <a:ea typeface="宋体" pitchFamily="2" charset="-122"/>
              </a:rPr>
              <a:t>输入：簇的数目</a:t>
            </a:r>
            <a:r>
              <a:rPr lang="en-US" altLang="zh-CN" sz="2800" b="1" i="1" dirty="0">
                <a:solidFill>
                  <a:schemeClr val="bg1"/>
                </a:solidFill>
                <a:latin typeface="Times New Roman" pitchFamily="18" charset="0"/>
                <a:ea typeface="宋体" pitchFamily="2" charset="-122"/>
              </a:rPr>
              <a:t>k</a:t>
            </a:r>
            <a:r>
              <a:rPr lang="zh-CN" altLang="en-US" sz="2800" b="1" dirty="0">
                <a:solidFill>
                  <a:schemeClr val="bg1"/>
                </a:solidFill>
                <a:latin typeface="Times New Roman" pitchFamily="18" charset="0"/>
                <a:ea typeface="宋体" pitchFamily="2" charset="-122"/>
              </a:rPr>
              <a:t>和包含</a:t>
            </a:r>
            <a:r>
              <a:rPr lang="en-US" altLang="zh-CN" sz="2800" b="1" i="1" dirty="0">
                <a:solidFill>
                  <a:schemeClr val="bg1"/>
                </a:solidFill>
                <a:latin typeface="Times New Roman" pitchFamily="18" charset="0"/>
                <a:ea typeface="宋体" pitchFamily="2" charset="-122"/>
              </a:rPr>
              <a:t>n</a:t>
            </a:r>
            <a:r>
              <a:rPr lang="zh-CN" altLang="en-US" sz="2800" b="1" dirty="0">
                <a:solidFill>
                  <a:schemeClr val="bg1"/>
                </a:solidFill>
                <a:latin typeface="Times New Roman" pitchFamily="18" charset="0"/>
                <a:ea typeface="宋体" pitchFamily="2" charset="-122"/>
              </a:rPr>
              <a:t>个对象的数据库。</a:t>
            </a:r>
          </a:p>
          <a:p>
            <a:pPr marL="457200" indent="-457200">
              <a:lnSpc>
                <a:spcPct val="105000"/>
              </a:lnSpc>
              <a:spcBef>
                <a:spcPct val="15000"/>
              </a:spcBef>
              <a:buSzPct val="80000"/>
              <a:defRPr/>
            </a:pPr>
            <a:r>
              <a:rPr lang="zh-CN" altLang="en-US" sz="2800" b="1" dirty="0">
                <a:solidFill>
                  <a:schemeClr val="bg1"/>
                </a:solidFill>
                <a:latin typeface="Times New Roman" pitchFamily="18" charset="0"/>
                <a:ea typeface="宋体" pitchFamily="2" charset="-122"/>
              </a:rPr>
              <a:t>输出：</a:t>
            </a:r>
            <a:r>
              <a:rPr lang="en-US" altLang="zh-CN" sz="2800" b="1" i="1" dirty="0">
                <a:solidFill>
                  <a:schemeClr val="bg1"/>
                </a:solidFill>
                <a:latin typeface="Times New Roman" pitchFamily="18" charset="0"/>
                <a:ea typeface="宋体" pitchFamily="2" charset="-122"/>
              </a:rPr>
              <a:t>k</a:t>
            </a:r>
            <a:r>
              <a:rPr lang="zh-CN" altLang="en-US" sz="2800" b="1" dirty="0">
                <a:solidFill>
                  <a:schemeClr val="bg1"/>
                </a:solidFill>
                <a:latin typeface="Times New Roman" pitchFamily="18" charset="0"/>
                <a:ea typeface="宋体" pitchFamily="2" charset="-122"/>
              </a:rPr>
              <a:t>个簇，使平方误差准则最小。</a:t>
            </a:r>
            <a:endParaRPr lang="en-US" altLang="zh-CN" sz="2800" b="1" dirty="0">
              <a:solidFill>
                <a:schemeClr val="bg1"/>
              </a:solidFill>
              <a:latin typeface="Times New Roman" pitchFamily="18" charset="0"/>
              <a:ea typeface="宋体" pitchFamily="2" charset="-122"/>
            </a:endParaRPr>
          </a:p>
          <a:p>
            <a:pPr latinLnBrk="1">
              <a:defRPr/>
            </a:pPr>
            <a:r>
              <a:rPr lang="zh-CN" altLang="en-US" sz="2800" dirty="0">
                <a:solidFill>
                  <a:schemeClr val="bg1"/>
                </a:solidFill>
                <a:ea typeface="宋体" pitchFamily="2" charset="-122"/>
              </a:rPr>
              <a:t>算法步骤： </a:t>
            </a:r>
          </a:p>
          <a:p>
            <a:pPr latinLnBrk="1">
              <a:defRPr/>
            </a:pPr>
            <a:r>
              <a:rPr lang="en-US" sz="2800" dirty="0">
                <a:solidFill>
                  <a:schemeClr val="bg1"/>
                </a:solidFill>
                <a:ea typeface="宋体" pitchFamily="2" charset="-122"/>
              </a:rPr>
              <a:t>1.</a:t>
            </a:r>
            <a:r>
              <a:rPr lang="zh-CN" altLang="en-US" sz="2800" dirty="0">
                <a:solidFill>
                  <a:schemeClr val="bg1"/>
                </a:solidFill>
                <a:ea typeface="宋体" pitchFamily="2" charset="-122"/>
              </a:rPr>
              <a:t>为每个聚类确定一个初始聚类中心，这样就有</a:t>
            </a:r>
            <a:r>
              <a:rPr lang="en-US" sz="2800" dirty="0">
                <a:solidFill>
                  <a:schemeClr val="bg1"/>
                </a:solidFill>
                <a:ea typeface="宋体" pitchFamily="2" charset="-122"/>
              </a:rPr>
              <a:t>K </a:t>
            </a:r>
            <a:r>
              <a:rPr lang="zh-CN" altLang="en-US" sz="2800" dirty="0">
                <a:solidFill>
                  <a:schemeClr val="bg1"/>
                </a:solidFill>
                <a:ea typeface="宋体" pitchFamily="2" charset="-122"/>
              </a:rPr>
              <a:t>个初始聚类中心。 </a:t>
            </a:r>
          </a:p>
          <a:p>
            <a:pPr latinLnBrk="1">
              <a:defRPr/>
            </a:pPr>
            <a:r>
              <a:rPr lang="en-US" sz="2800" dirty="0">
                <a:solidFill>
                  <a:schemeClr val="bg1"/>
                </a:solidFill>
                <a:ea typeface="宋体" pitchFamily="2" charset="-122"/>
              </a:rPr>
              <a:t> 2.</a:t>
            </a:r>
            <a:r>
              <a:rPr lang="zh-CN" altLang="en-US" sz="2800" dirty="0">
                <a:solidFill>
                  <a:schemeClr val="bg1"/>
                </a:solidFill>
                <a:ea typeface="宋体" pitchFamily="2" charset="-122"/>
              </a:rPr>
              <a:t>将样本集中的样本按照最小距离原则分配到最邻近聚类</a:t>
            </a:r>
            <a:r>
              <a:rPr lang="en-US" sz="2800" dirty="0">
                <a:solidFill>
                  <a:schemeClr val="bg1"/>
                </a:solidFill>
                <a:ea typeface="宋体" pitchFamily="2" charset="-122"/>
              </a:rPr>
              <a:t>  </a:t>
            </a:r>
            <a:endParaRPr lang="zh-CN" altLang="en-US" sz="2800" dirty="0">
              <a:solidFill>
                <a:schemeClr val="bg1"/>
              </a:solidFill>
              <a:ea typeface="宋体" pitchFamily="2" charset="-122"/>
            </a:endParaRPr>
          </a:p>
          <a:p>
            <a:pPr latinLnBrk="1">
              <a:defRPr/>
            </a:pPr>
            <a:r>
              <a:rPr lang="en-US" sz="2800" dirty="0">
                <a:solidFill>
                  <a:schemeClr val="bg1"/>
                </a:solidFill>
                <a:ea typeface="宋体" pitchFamily="2" charset="-122"/>
              </a:rPr>
              <a:t> 3.</a:t>
            </a:r>
            <a:r>
              <a:rPr lang="zh-CN" altLang="en-US" sz="2800" dirty="0">
                <a:solidFill>
                  <a:schemeClr val="bg1"/>
                </a:solidFill>
                <a:ea typeface="宋体" pitchFamily="2" charset="-122"/>
              </a:rPr>
              <a:t>使用每个聚类中的样本均值作为新的聚类中心。</a:t>
            </a:r>
          </a:p>
          <a:p>
            <a:pPr latinLnBrk="1">
              <a:defRPr/>
            </a:pPr>
            <a:r>
              <a:rPr lang="en-US" sz="2800" dirty="0">
                <a:solidFill>
                  <a:schemeClr val="bg1"/>
                </a:solidFill>
                <a:ea typeface="宋体" pitchFamily="2" charset="-122"/>
              </a:rPr>
              <a:t> 4.</a:t>
            </a:r>
            <a:r>
              <a:rPr lang="zh-CN" altLang="en-US" sz="2800" dirty="0">
                <a:solidFill>
                  <a:schemeClr val="bg1"/>
                </a:solidFill>
                <a:ea typeface="宋体" pitchFamily="2" charset="-122"/>
              </a:rPr>
              <a:t>重复步骤</a:t>
            </a:r>
            <a:r>
              <a:rPr lang="en-US" sz="2800" dirty="0">
                <a:solidFill>
                  <a:schemeClr val="bg1"/>
                </a:solidFill>
                <a:ea typeface="宋体" pitchFamily="2" charset="-122"/>
              </a:rPr>
              <a:t>2.3</a:t>
            </a:r>
            <a:r>
              <a:rPr lang="zh-CN" altLang="en-US" sz="2800" dirty="0">
                <a:solidFill>
                  <a:schemeClr val="bg1"/>
                </a:solidFill>
                <a:ea typeface="宋体" pitchFamily="2" charset="-122"/>
              </a:rPr>
              <a:t>直到聚类中心不再变化。</a:t>
            </a:r>
          </a:p>
          <a:p>
            <a:pPr latinLnBrk="1">
              <a:defRPr/>
            </a:pPr>
            <a:r>
              <a:rPr lang="en-US" sz="2800" dirty="0">
                <a:solidFill>
                  <a:schemeClr val="bg1"/>
                </a:solidFill>
                <a:ea typeface="宋体" pitchFamily="2" charset="-122"/>
              </a:rPr>
              <a:t> 5.</a:t>
            </a:r>
            <a:r>
              <a:rPr lang="zh-CN" altLang="en-US" sz="2800" dirty="0">
                <a:solidFill>
                  <a:schemeClr val="bg1"/>
                </a:solidFill>
                <a:ea typeface="宋体" pitchFamily="2" charset="-122"/>
              </a:rPr>
              <a:t>结束，得到</a:t>
            </a:r>
            <a:r>
              <a:rPr lang="en-US" sz="2800" dirty="0">
                <a:solidFill>
                  <a:schemeClr val="bg1"/>
                </a:solidFill>
                <a:ea typeface="宋体" pitchFamily="2" charset="-122"/>
              </a:rPr>
              <a:t>K</a:t>
            </a:r>
            <a:r>
              <a:rPr lang="zh-CN" altLang="en-US" sz="2800" dirty="0">
                <a:solidFill>
                  <a:schemeClr val="bg1"/>
                </a:solidFill>
                <a:ea typeface="宋体" pitchFamily="2" charset="-122"/>
              </a:rPr>
              <a:t>个聚类</a:t>
            </a:r>
            <a:endParaRPr lang="en-US" altLang="zh-CN" sz="2800" b="1" dirty="0">
              <a:solidFill>
                <a:schemeClr val="bg1"/>
              </a:solidFill>
              <a:latin typeface="Times New Roman" pitchFamily="18" charset="0"/>
              <a:ea typeface="宋体" pitchFamily="2" charset="-122"/>
            </a:endParaRPr>
          </a:p>
          <a:p>
            <a:pPr marL="457200" indent="-457200">
              <a:lnSpc>
                <a:spcPct val="140000"/>
              </a:lnSpc>
              <a:spcBef>
                <a:spcPct val="65000"/>
              </a:spcBef>
              <a:buSzPct val="80000"/>
              <a:defRPr/>
            </a:pPr>
            <a:r>
              <a:rPr lang="en-US" altLang="zh-CN" sz="2800" b="1" dirty="0">
                <a:solidFill>
                  <a:schemeClr val="bg1"/>
                </a:solidFill>
                <a:latin typeface="Times New Roman" pitchFamily="18" charset="0"/>
                <a:ea typeface="宋体" pitchFamily="2" charset="-122"/>
              </a:rPr>
              <a:t>                             	</a:t>
            </a:r>
          </a:p>
        </p:txBody>
      </p:sp>
      <p:pic>
        <p:nvPicPr>
          <p:cNvPr id="32770" name="Picture 39" descr="014n">
            <a:hlinkClick r:id="rId2" action="ppaction://hlinksldjump"/>
          </p:cNvPr>
          <p:cNvPicPr>
            <a:picLocks noChangeAspect="1" noChangeArrowheads="1" noCrop="1"/>
          </p:cNvPicPr>
          <p:nvPr/>
        </p:nvPicPr>
        <p:blipFill>
          <a:blip r:embed="rId3"/>
          <a:srcRect/>
          <a:stretch>
            <a:fillRect/>
          </a:stretch>
        </p:blipFill>
        <p:spPr bwMode="auto">
          <a:xfrm>
            <a:off x="500063" y="5572125"/>
            <a:ext cx="942975" cy="1038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3" name="日期占位符 3"/>
          <p:cNvSpPr>
            <a:spLocks noGrp="1"/>
          </p:cNvSpPr>
          <p:nvPr>
            <p:ph type="dt" sz="quarter" idx="10"/>
          </p:nvPr>
        </p:nvSpPr>
        <p:spPr>
          <a:noFill/>
        </p:spPr>
        <p:txBody>
          <a:bodyPr/>
          <a:lstStyle/>
          <a:p>
            <a:fld id="{5576A5C1-069C-46ED-94E5-672B2C1D19D3}" type="datetime1">
              <a:rPr lang="zh-CN" altLang="en-US" smtClean="0">
                <a:latin typeface="Arial" charset="0"/>
                <a:ea typeface="宋体" charset="-122"/>
              </a:rPr>
              <a:pPr/>
              <a:t>2011-4-14</a:t>
            </a:fld>
            <a:endParaRPr lang="en-US" altLang="zh-CN" smtClean="0">
              <a:latin typeface="Arial" charset="0"/>
              <a:ea typeface="宋体" charset="-122"/>
            </a:endParaRPr>
          </a:p>
        </p:txBody>
      </p:sp>
      <p:sp>
        <p:nvSpPr>
          <p:cNvPr id="91144" name="Rectangle 76"/>
          <p:cNvSpPr>
            <a:spLocks noGrp="1" noChangeArrowheads="1"/>
          </p:cNvSpPr>
          <p:nvPr>
            <p:ph type="body" idx="1"/>
          </p:nvPr>
        </p:nvSpPr>
        <p:spPr>
          <a:xfrm>
            <a:off x="428625" y="785813"/>
            <a:ext cx="8229600" cy="5429250"/>
          </a:xfrm>
        </p:spPr>
        <p:txBody>
          <a:bodyPr/>
          <a:lstStyle/>
          <a:p>
            <a:pPr lvl="1">
              <a:buFontTx/>
              <a:buNone/>
            </a:pPr>
            <a:r>
              <a:rPr lang="zh-CN" altLang="en-US" smtClean="0">
                <a:solidFill>
                  <a:schemeClr val="bg1"/>
                </a:solidFill>
              </a:rPr>
              <a:t>将样本分配给距离它们最近的中心向量，并使目标函数值减小</a:t>
            </a:r>
            <a:endParaRPr lang="en-US" altLang="zh-TW" smtClean="0">
              <a:solidFill>
                <a:schemeClr val="bg1"/>
              </a:solidFill>
            </a:endParaRPr>
          </a:p>
          <a:p>
            <a:pPr lvl="1"/>
            <a:endParaRPr lang="en-US" altLang="zh-TW" smtClean="0">
              <a:solidFill>
                <a:schemeClr val="bg1"/>
              </a:solidFill>
              <a:ea typeface="新細明體" pitchFamily="18" charset="-120"/>
            </a:endParaRPr>
          </a:p>
        </p:txBody>
      </p:sp>
      <p:graphicFrame>
        <p:nvGraphicFramePr>
          <p:cNvPr id="91138" name="Object 2"/>
          <p:cNvGraphicFramePr>
            <a:graphicFrameLocks noChangeAspect="1"/>
          </p:cNvGraphicFramePr>
          <p:nvPr/>
        </p:nvGraphicFramePr>
        <p:xfrm>
          <a:off x="3786188" y="1428750"/>
          <a:ext cx="2619375" cy="809625"/>
        </p:xfrm>
        <a:graphic>
          <a:graphicData uri="http://schemas.openxmlformats.org/presentationml/2006/ole">
            <p:oleObj spid="_x0000_s91138" name="公式" r:id="rId4" imgW="1371600" imgH="431640" progId="Equation.3">
              <p:embed/>
            </p:oleObj>
          </a:graphicData>
        </a:graphic>
      </p:graphicFrame>
      <p:pic>
        <p:nvPicPr>
          <p:cNvPr id="91145" name="Picture 39" descr="014n">
            <a:hlinkClick r:id="rId5" action="ppaction://hlinksldjump"/>
          </p:cNvPr>
          <p:cNvPicPr>
            <a:picLocks noChangeAspect="1" noChangeArrowheads="1" noCrop="1"/>
          </p:cNvPicPr>
          <p:nvPr/>
        </p:nvPicPr>
        <p:blipFill>
          <a:blip r:embed="rId6"/>
          <a:srcRect/>
          <a:stretch>
            <a:fillRect/>
          </a:stretch>
        </p:blipFill>
        <p:spPr bwMode="auto">
          <a:xfrm>
            <a:off x="8001000" y="5500688"/>
            <a:ext cx="942975" cy="1038225"/>
          </a:xfrm>
          <a:prstGeom prst="rect">
            <a:avLst/>
          </a:prstGeom>
          <a:noFill/>
          <a:ln w="9525">
            <a:noFill/>
            <a:miter lim="800000"/>
            <a:headEnd/>
            <a:tailEnd/>
          </a:ln>
        </p:spPr>
      </p:pic>
      <p:graphicFrame>
        <p:nvGraphicFramePr>
          <p:cNvPr id="91141" name="Object 5"/>
          <p:cNvGraphicFramePr>
            <a:graphicFrameLocks noChangeAspect="1"/>
          </p:cNvGraphicFramePr>
          <p:nvPr/>
        </p:nvGraphicFramePr>
        <p:xfrm>
          <a:off x="4429125" y="2643188"/>
          <a:ext cx="1857375" cy="857250"/>
        </p:xfrm>
        <a:graphic>
          <a:graphicData uri="http://schemas.openxmlformats.org/presentationml/2006/ole">
            <p:oleObj spid="_x0000_s91141" name="公式" r:id="rId7" imgW="1002960" imgH="444240" progId="Equation.3">
              <p:embed/>
            </p:oleObj>
          </a:graphicData>
        </a:graphic>
      </p:graphicFrame>
      <p:sp>
        <p:nvSpPr>
          <p:cNvPr id="91146" name="矩形 8"/>
          <p:cNvSpPr>
            <a:spLocks noChangeArrowheads="1"/>
          </p:cNvSpPr>
          <p:nvPr/>
        </p:nvSpPr>
        <p:spPr bwMode="auto">
          <a:xfrm>
            <a:off x="1071563" y="2571750"/>
            <a:ext cx="2784475" cy="523875"/>
          </a:xfrm>
          <a:prstGeom prst="rect">
            <a:avLst/>
          </a:prstGeom>
          <a:noFill/>
          <a:ln w="9525">
            <a:noFill/>
            <a:miter lim="800000"/>
            <a:headEnd/>
            <a:tailEnd/>
          </a:ln>
        </p:spPr>
        <p:txBody>
          <a:bodyPr>
            <a:spAutoFit/>
          </a:bodyPr>
          <a:lstStyle/>
          <a:p>
            <a:r>
              <a:rPr lang="zh-CN" altLang="en-US" sz="2800" b="1">
                <a:solidFill>
                  <a:schemeClr val="bg1"/>
                </a:solidFill>
                <a:latin typeface="Times New Roman" pitchFamily="18" charset="0"/>
              </a:rPr>
              <a:t>更新簇平均值</a:t>
            </a:r>
            <a:endParaRPr lang="zh-CN" altLang="en-US" sz="2800"/>
          </a:p>
        </p:txBody>
      </p:sp>
      <p:graphicFrame>
        <p:nvGraphicFramePr>
          <p:cNvPr id="91142" name="Object 6"/>
          <p:cNvGraphicFramePr>
            <a:graphicFrameLocks noChangeAspect="1"/>
          </p:cNvGraphicFramePr>
          <p:nvPr/>
        </p:nvGraphicFramePr>
        <p:xfrm>
          <a:off x="4214813" y="4000500"/>
          <a:ext cx="2709862" cy="665163"/>
        </p:xfrm>
        <a:graphic>
          <a:graphicData uri="http://schemas.openxmlformats.org/presentationml/2006/ole">
            <p:oleObj spid="_x0000_s91142" name="公式" r:id="rId8" imgW="1396800" imgH="342720" progId="Equation.3">
              <p:embed/>
            </p:oleObj>
          </a:graphicData>
        </a:graphic>
      </p:graphicFrame>
      <p:sp>
        <p:nvSpPr>
          <p:cNvPr id="91147" name="矩形 10"/>
          <p:cNvSpPr>
            <a:spLocks noChangeArrowheads="1"/>
          </p:cNvSpPr>
          <p:nvPr/>
        </p:nvSpPr>
        <p:spPr bwMode="auto">
          <a:xfrm>
            <a:off x="1214438" y="4143375"/>
            <a:ext cx="2587625" cy="523875"/>
          </a:xfrm>
          <a:prstGeom prst="rect">
            <a:avLst/>
          </a:prstGeom>
          <a:noFill/>
          <a:ln w="9525">
            <a:noFill/>
            <a:miter lim="800000"/>
            <a:headEnd/>
            <a:tailEnd/>
          </a:ln>
        </p:spPr>
        <p:txBody>
          <a:bodyPr wrap="none">
            <a:spAutoFit/>
          </a:bodyPr>
          <a:lstStyle/>
          <a:p>
            <a:r>
              <a:rPr lang="zh-CN" altLang="en-US" sz="2800" b="1">
                <a:solidFill>
                  <a:schemeClr val="bg1"/>
                </a:solidFill>
                <a:latin typeface="Times New Roman" pitchFamily="18" charset="0"/>
              </a:rPr>
              <a:t>计算准则函数</a:t>
            </a:r>
            <a:r>
              <a:rPr lang="en-US" altLang="zh-CN" sz="2800" b="1" i="1">
                <a:solidFill>
                  <a:schemeClr val="bg1"/>
                </a:solidFill>
                <a:latin typeface="Times New Roman" pitchFamily="18" charset="0"/>
              </a:rPr>
              <a:t>E</a:t>
            </a:r>
            <a:endParaRPr lang="zh-CN" altLang="en-US" sz="2800"/>
          </a:p>
        </p:txBody>
      </p:sp>
    </p:spTree>
  </p:cSld>
  <p:clrMapOvr>
    <a:masterClrMapping/>
  </p:clrMapOvr>
  <p:transition advTm="9925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Rot="1" noChangeArrowheads="1"/>
          </p:cNvSpPr>
          <p:nvPr>
            <p:ph type="ctrTitle"/>
          </p:nvPr>
        </p:nvSpPr>
        <p:spPr/>
        <p:txBody>
          <a:bodyPr/>
          <a:lstStyle/>
          <a:p>
            <a:r>
              <a:rPr lang="en-US" altLang="zh-CN" sz="5400" b="1" i="1" smtClean="0"/>
              <a:t>K-means</a:t>
            </a:r>
            <a:r>
              <a:rPr lang="zh-CN" altLang="en-US" sz="5400" b="1" i="1" smtClean="0"/>
              <a:t>聚类算法</a:t>
            </a:r>
          </a:p>
        </p:txBody>
      </p:sp>
      <p:pic>
        <p:nvPicPr>
          <p:cNvPr id="93186" name="Picture 39" descr="014n">
            <a:hlinkClick r:id="rId2" action="ppaction://hlinksldjump"/>
          </p:cNvPr>
          <p:cNvPicPr>
            <a:picLocks noChangeAspect="1" noChangeArrowheads="1" noCrop="1"/>
          </p:cNvPicPr>
          <p:nvPr/>
        </p:nvPicPr>
        <p:blipFill>
          <a:blip r:embed="rId3"/>
          <a:srcRect/>
          <a:stretch>
            <a:fillRect/>
          </a:stretch>
        </p:blipFill>
        <p:spPr bwMode="auto">
          <a:xfrm>
            <a:off x="7786688" y="5357813"/>
            <a:ext cx="942975" cy="103822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2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09" name="Rectangle 2"/>
          <p:cNvSpPr>
            <a:spLocks noGrp="1" noRot="1" noChangeArrowheads="1"/>
          </p:cNvSpPr>
          <p:nvPr>
            <p:ph type="body" idx="1"/>
          </p:nvPr>
        </p:nvSpPr>
        <p:spPr>
          <a:xfrm>
            <a:off x="301625" y="685800"/>
            <a:ext cx="8540750" cy="5413375"/>
          </a:xfrm>
        </p:spPr>
        <p:txBody>
          <a:bodyPr/>
          <a:lstStyle/>
          <a:p>
            <a:pPr>
              <a:buFont typeface="Wingdings" pitchFamily="2" charset="2"/>
              <a:buNone/>
            </a:pPr>
            <a:r>
              <a:rPr lang="en-US" altLang="zh-CN" smtClean="0"/>
              <a:t>        </a:t>
            </a:r>
            <a:r>
              <a:rPr lang="zh-CN" altLang="en-US" sz="2800" b="1" smtClean="0">
                <a:solidFill>
                  <a:schemeClr val="tx2"/>
                </a:solidFill>
                <a:latin typeface="宋体" charset="-122"/>
              </a:rPr>
              <a:t>划分聚类方法对数据集进行聚类时包括如下</a:t>
            </a:r>
          </a:p>
          <a:p>
            <a:pPr>
              <a:buFont typeface="Wingdings" pitchFamily="2" charset="2"/>
              <a:buNone/>
            </a:pPr>
            <a:r>
              <a:rPr lang="zh-CN" altLang="en-US" sz="2800" b="1" smtClean="0">
                <a:latin typeface="宋体" charset="-122"/>
              </a:rPr>
              <a:t>  三个要点：</a:t>
            </a:r>
          </a:p>
          <a:p>
            <a:r>
              <a:rPr lang="zh-CN" altLang="en-US" sz="2800" b="1" smtClean="0">
                <a:latin typeface="宋体" charset="-122"/>
              </a:rPr>
              <a:t>  （</a:t>
            </a:r>
            <a:r>
              <a:rPr lang="en-US" altLang="zh-CN" sz="2800" b="1" smtClean="0">
                <a:latin typeface="宋体" charset="-122"/>
              </a:rPr>
              <a:t>1</a:t>
            </a:r>
            <a:r>
              <a:rPr lang="zh-CN" altLang="en-US" sz="2800" b="1" smtClean="0">
                <a:latin typeface="宋体" charset="-122"/>
              </a:rPr>
              <a:t>）选定某种距离作为数据样本间的相似性度量              </a:t>
            </a:r>
          </a:p>
          <a:p>
            <a:pPr>
              <a:buFont typeface="Wingdings" pitchFamily="2" charset="2"/>
              <a:buNone/>
            </a:pPr>
            <a:r>
              <a:rPr lang="zh-CN" altLang="en-US" sz="2800" b="1" smtClean="0">
                <a:latin typeface="宋体" charset="-122"/>
              </a:rPr>
              <a:t>     上面讲到，</a:t>
            </a:r>
            <a:r>
              <a:rPr lang="en-US" altLang="zh-CN" sz="2800" b="1" smtClean="0">
                <a:latin typeface="宋体" charset="-122"/>
              </a:rPr>
              <a:t>k-means</a:t>
            </a:r>
            <a:r>
              <a:rPr lang="zh-CN" altLang="en-US" sz="2800" b="1" smtClean="0">
                <a:latin typeface="宋体" charset="-122"/>
              </a:rPr>
              <a:t>聚类算法不适合处理离散型      属性，对连续型属性比较适合。因此在计算数据样本之间的距离时，可以根据实际需要选择欧式距离、曼哈顿距离或者明考斯距离中的一种来作为算法的相似性度量，其中最常用的是欧式距离。下面我给大家具体介绍一下</a:t>
            </a:r>
            <a:r>
              <a:rPr lang="zh-CN" altLang="en-US" sz="2800" b="1" smtClean="0">
                <a:solidFill>
                  <a:srgbClr val="FFFF00"/>
                </a:solidFill>
                <a:latin typeface="宋体" charset="-122"/>
                <a:hlinkClick r:id="rId2" action="ppaction://hlinksldjump"/>
              </a:rPr>
              <a:t>欧式距离</a:t>
            </a:r>
            <a:r>
              <a:rPr lang="zh-CN" altLang="en-US" sz="2800" b="1" smtClean="0">
                <a:latin typeface="宋体" charset="-122"/>
              </a:rPr>
              <a:t>。</a:t>
            </a:r>
          </a:p>
          <a:p>
            <a:pPr>
              <a:buFont typeface="Wingdings" pitchFamily="2" charset="2"/>
              <a:buNone/>
            </a:pPr>
            <a:endParaRPr lang="zh-CN" altLang="en-US" sz="2800" b="1" smtClean="0">
              <a:latin typeface="宋体" charset="-122"/>
            </a:endParaRPr>
          </a:p>
          <a:p>
            <a:pPr>
              <a:buFont typeface="Wingdings" pitchFamily="2" charset="2"/>
              <a:buNone/>
            </a:pPr>
            <a:endParaRPr lang="en-US" altLang="zh-CN" sz="2800" b="1" smtClean="0">
              <a:latin typeface="宋体" charset="-122"/>
            </a:endParaRPr>
          </a:p>
        </p:txBody>
      </p:sp>
      <p:pic>
        <p:nvPicPr>
          <p:cNvPr id="94210" name="Picture 39" descr="014n">
            <a:hlinkClick r:id="rId3" action="ppaction://hlinksldjump"/>
          </p:cNvPr>
          <p:cNvPicPr>
            <a:picLocks noChangeAspect="1" noChangeArrowheads="1" noCrop="1"/>
          </p:cNvPicPr>
          <p:nvPr/>
        </p:nvPicPr>
        <p:blipFill>
          <a:blip r:embed="rId4"/>
          <a:srcRect/>
          <a:stretch>
            <a:fillRect/>
          </a:stretch>
        </p:blipFill>
        <p:spPr bwMode="auto">
          <a:xfrm>
            <a:off x="7643813" y="5072063"/>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Rot="1" noChangeArrowheads="1"/>
          </p:cNvSpPr>
          <p:nvPr>
            <p:ph type="body" idx="1"/>
          </p:nvPr>
        </p:nvSpPr>
        <p:spPr>
          <a:xfrm>
            <a:off x="301625" y="685800"/>
            <a:ext cx="8540750" cy="5413375"/>
          </a:xfrm>
        </p:spPr>
        <p:txBody>
          <a:bodyPr/>
          <a:lstStyle/>
          <a:p>
            <a:pPr>
              <a:buFont typeface="Wingdings" pitchFamily="2" charset="2"/>
              <a:buNone/>
            </a:pPr>
            <a:r>
              <a:rPr lang="en-US" altLang="zh-CN" smtClean="0">
                <a:latin typeface="宋体" charset="-122"/>
              </a:rPr>
              <a:t>      </a:t>
            </a:r>
            <a:r>
              <a:rPr lang="zh-CN" altLang="en-US" sz="2800" b="1" smtClean="0">
                <a:latin typeface="宋体" charset="-122"/>
              </a:rPr>
              <a:t>假设给定的数据集                 ，</a:t>
            </a:r>
            <a:r>
              <a:rPr lang="en-US" altLang="zh-CN" sz="2800" b="1" smtClean="0">
                <a:latin typeface="宋体" charset="-122"/>
              </a:rPr>
              <a:t>X</a:t>
            </a:r>
            <a:r>
              <a:rPr lang="zh-CN" altLang="en-US" sz="2800" b="1" smtClean="0">
                <a:latin typeface="宋体" charset="-122"/>
              </a:rPr>
              <a:t>中的样本用</a:t>
            </a:r>
            <a:r>
              <a:rPr lang="en-US" altLang="zh-CN" sz="2800" b="1" smtClean="0">
                <a:latin typeface="宋体" charset="-122"/>
              </a:rPr>
              <a:t>d</a:t>
            </a:r>
            <a:r>
              <a:rPr lang="zh-CN" altLang="en-US" sz="2800" b="1" smtClean="0">
                <a:latin typeface="宋体" charset="-122"/>
              </a:rPr>
              <a:t>个描述属性</a:t>
            </a:r>
            <a:r>
              <a:rPr lang="en-US" altLang="zh-CN" sz="2800" b="1" smtClean="0">
                <a:latin typeface="宋体" charset="-122"/>
              </a:rPr>
              <a:t>A</a:t>
            </a:r>
            <a:r>
              <a:rPr lang="en-US" altLang="zh-CN" sz="2800" b="1" baseline="-25000" smtClean="0">
                <a:latin typeface="宋体" charset="-122"/>
              </a:rPr>
              <a:t>1</a:t>
            </a:r>
            <a:r>
              <a:rPr lang="en-US" altLang="zh-CN" sz="2800" b="1" smtClean="0">
                <a:latin typeface="宋体" charset="-122"/>
              </a:rPr>
              <a:t>,A</a:t>
            </a:r>
            <a:r>
              <a:rPr lang="en-US" altLang="zh-CN" sz="2800" b="1" baseline="-25000" smtClean="0">
                <a:latin typeface="宋体" charset="-122"/>
              </a:rPr>
              <a:t>2</a:t>
            </a:r>
            <a:r>
              <a:rPr lang="en-US" altLang="zh-CN" sz="2800" b="1" smtClean="0">
                <a:latin typeface="宋体" charset="-122"/>
              </a:rPr>
              <a:t>…A</a:t>
            </a:r>
            <a:r>
              <a:rPr lang="en-US" altLang="zh-CN" sz="2800" b="1" baseline="-25000" smtClean="0">
                <a:latin typeface="宋体" charset="-122"/>
              </a:rPr>
              <a:t>d</a:t>
            </a:r>
            <a:r>
              <a:rPr lang="zh-CN" altLang="en-US" sz="2800" b="1" smtClean="0">
                <a:latin typeface="宋体" charset="-122"/>
              </a:rPr>
              <a:t>来表示，并且</a:t>
            </a:r>
            <a:r>
              <a:rPr lang="en-US" altLang="zh-CN" sz="2800" b="1" smtClean="0">
                <a:latin typeface="宋体" charset="-122"/>
              </a:rPr>
              <a:t>d</a:t>
            </a:r>
            <a:r>
              <a:rPr lang="zh-CN" altLang="en-US" sz="2800" b="1" smtClean="0">
                <a:latin typeface="宋体" charset="-122"/>
              </a:rPr>
              <a:t>个描述属性都是连续型属性。数据样本</a:t>
            </a:r>
            <a:r>
              <a:rPr lang="en-US" altLang="zh-CN" sz="2800" b="1" smtClean="0">
                <a:latin typeface="宋体" charset="-122"/>
              </a:rPr>
              <a:t>x</a:t>
            </a:r>
            <a:r>
              <a:rPr lang="en-US" altLang="zh-CN" sz="2800" b="1" baseline="-25000" smtClean="0">
                <a:latin typeface="宋体" charset="-122"/>
              </a:rPr>
              <a:t>i</a:t>
            </a:r>
            <a:r>
              <a:rPr lang="en-US" altLang="zh-CN" sz="2800" b="1" smtClean="0">
                <a:latin typeface="宋体" charset="-122"/>
              </a:rPr>
              <a:t>=(x</a:t>
            </a:r>
            <a:r>
              <a:rPr lang="en-US" altLang="zh-CN" sz="2800" b="1" baseline="-25000" smtClean="0">
                <a:latin typeface="宋体" charset="-122"/>
              </a:rPr>
              <a:t>i1</a:t>
            </a:r>
            <a:r>
              <a:rPr lang="en-US" altLang="zh-CN" sz="2800" b="1" smtClean="0">
                <a:latin typeface="宋体" charset="-122"/>
              </a:rPr>
              <a:t>,x</a:t>
            </a:r>
            <a:r>
              <a:rPr lang="en-US" altLang="zh-CN" sz="2800" b="1" baseline="-25000" smtClean="0">
                <a:latin typeface="宋体" charset="-122"/>
              </a:rPr>
              <a:t>i2</a:t>
            </a:r>
            <a:r>
              <a:rPr lang="en-US" altLang="zh-CN" sz="2800" b="1" smtClean="0">
                <a:latin typeface="宋体" charset="-122"/>
              </a:rPr>
              <a:t>,…x</a:t>
            </a:r>
            <a:r>
              <a:rPr lang="en-US" altLang="zh-CN" sz="2800" b="1" baseline="-25000" smtClean="0">
                <a:latin typeface="宋体" charset="-122"/>
              </a:rPr>
              <a:t>id</a:t>
            </a:r>
            <a:r>
              <a:rPr lang="en-US" altLang="zh-CN" sz="2800" b="1" smtClean="0">
                <a:latin typeface="宋体" charset="-122"/>
              </a:rPr>
              <a:t>), x</a:t>
            </a:r>
            <a:r>
              <a:rPr lang="en-US" altLang="zh-CN" sz="2800" b="1" baseline="-25000" smtClean="0">
                <a:latin typeface="宋体" charset="-122"/>
              </a:rPr>
              <a:t>j</a:t>
            </a:r>
            <a:r>
              <a:rPr lang="en-US" altLang="zh-CN" sz="2800" b="1" smtClean="0">
                <a:latin typeface="宋体" charset="-122"/>
              </a:rPr>
              <a:t>=(x</a:t>
            </a:r>
            <a:r>
              <a:rPr lang="en-US" altLang="zh-CN" sz="2800" b="1" baseline="-25000" smtClean="0">
                <a:latin typeface="宋体" charset="-122"/>
              </a:rPr>
              <a:t>j1</a:t>
            </a:r>
            <a:r>
              <a:rPr lang="en-US" altLang="zh-CN" sz="2800" b="1" smtClean="0">
                <a:latin typeface="宋体" charset="-122"/>
              </a:rPr>
              <a:t>,x</a:t>
            </a:r>
            <a:r>
              <a:rPr lang="en-US" altLang="zh-CN" sz="2800" b="1" baseline="-25000" smtClean="0">
                <a:latin typeface="宋体" charset="-122"/>
              </a:rPr>
              <a:t>j2</a:t>
            </a:r>
            <a:r>
              <a:rPr lang="en-US" altLang="zh-CN" sz="2800" b="1" smtClean="0">
                <a:latin typeface="宋体" charset="-122"/>
              </a:rPr>
              <a:t>,…x</a:t>
            </a:r>
            <a:r>
              <a:rPr lang="en-US" altLang="zh-CN" sz="2800" b="1" baseline="-25000" smtClean="0">
                <a:latin typeface="宋体" charset="-122"/>
              </a:rPr>
              <a:t>jd</a:t>
            </a:r>
            <a:r>
              <a:rPr lang="en-US" altLang="zh-CN" sz="2800" b="1" smtClean="0">
                <a:latin typeface="宋体" charset="-122"/>
              </a:rPr>
              <a:t>)</a:t>
            </a:r>
            <a:r>
              <a:rPr lang="zh-CN" altLang="en-US" sz="2800" b="1" smtClean="0">
                <a:latin typeface="宋体" charset="-122"/>
              </a:rPr>
              <a:t>其中， </a:t>
            </a:r>
            <a:r>
              <a:rPr lang="en-US" altLang="zh-CN" sz="2800" b="1" smtClean="0">
                <a:latin typeface="宋体" charset="-122"/>
              </a:rPr>
              <a:t>x</a:t>
            </a:r>
            <a:r>
              <a:rPr lang="en-US" altLang="zh-CN" sz="2800" b="1" baseline="-25000" smtClean="0">
                <a:latin typeface="宋体" charset="-122"/>
              </a:rPr>
              <a:t>i1</a:t>
            </a:r>
            <a:r>
              <a:rPr lang="en-US" altLang="zh-CN" sz="2800" b="1" smtClean="0">
                <a:latin typeface="宋体" charset="-122"/>
              </a:rPr>
              <a:t>,x</a:t>
            </a:r>
            <a:r>
              <a:rPr lang="en-US" altLang="zh-CN" sz="2800" b="1" baseline="-25000" smtClean="0">
                <a:latin typeface="宋体" charset="-122"/>
              </a:rPr>
              <a:t>i2</a:t>
            </a:r>
            <a:r>
              <a:rPr lang="en-US" altLang="zh-CN" sz="2800" b="1" smtClean="0">
                <a:latin typeface="宋体" charset="-122"/>
              </a:rPr>
              <a:t>,…x</a:t>
            </a:r>
            <a:r>
              <a:rPr lang="en-US" altLang="zh-CN" sz="2800" b="1" baseline="-25000" smtClean="0">
                <a:latin typeface="宋体" charset="-122"/>
              </a:rPr>
              <a:t>id</a:t>
            </a:r>
            <a:r>
              <a:rPr lang="zh-CN" altLang="en-US" sz="2800" b="1" smtClean="0">
                <a:latin typeface="宋体" charset="-122"/>
              </a:rPr>
              <a:t>和</a:t>
            </a:r>
            <a:r>
              <a:rPr lang="en-US" altLang="zh-CN" sz="2800" b="1" smtClean="0">
                <a:latin typeface="宋体" charset="-122"/>
              </a:rPr>
              <a:t>x</a:t>
            </a:r>
            <a:r>
              <a:rPr lang="en-US" altLang="zh-CN" sz="2800" b="1" baseline="-25000" smtClean="0">
                <a:latin typeface="宋体" charset="-122"/>
              </a:rPr>
              <a:t>j1</a:t>
            </a:r>
            <a:r>
              <a:rPr lang="en-US" altLang="zh-CN" sz="2800" b="1" smtClean="0">
                <a:latin typeface="宋体" charset="-122"/>
              </a:rPr>
              <a:t>,x</a:t>
            </a:r>
            <a:r>
              <a:rPr lang="en-US" altLang="zh-CN" sz="2800" b="1" baseline="-25000" smtClean="0">
                <a:latin typeface="宋体" charset="-122"/>
              </a:rPr>
              <a:t>j2</a:t>
            </a:r>
            <a:r>
              <a:rPr lang="en-US" altLang="zh-CN" sz="2800" b="1" smtClean="0">
                <a:latin typeface="宋体" charset="-122"/>
              </a:rPr>
              <a:t>,…x</a:t>
            </a:r>
            <a:r>
              <a:rPr lang="en-US" altLang="zh-CN" sz="2800" b="1" baseline="-25000" smtClean="0">
                <a:latin typeface="宋体" charset="-122"/>
              </a:rPr>
              <a:t>jd</a:t>
            </a:r>
            <a:r>
              <a:rPr lang="zh-CN" altLang="en-US" sz="2800" b="1" smtClean="0">
                <a:latin typeface="宋体" charset="-122"/>
              </a:rPr>
              <a:t>分别是样本</a:t>
            </a:r>
            <a:r>
              <a:rPr lang="en-US" altLang="zh-CN" sz="2800" b="1" smtClean="0">
                <a:latin typeface="宋体" charset="-122"/>
              </a:rPr>
              <a:t>x</a:t>
            </a:r>
            <a:r>
              <a:rPr lang="en-US" altLang="zh-CN" sz="2800" b="1" baseline="-25000" smtClean="0">
                <a:latin typeface="宋体" charset="-122"/>
              </a:rPr>
              <a:t>i</a:t>
            </a:r>
            <a:r>
              <a:rPr lang="zh-CN" altLang="en-US" sz="2800" b="1" smtClean="0">
                <a:latin typeface="宋体" charset="-122"/>
              </a:rPr>
              <a:t>和</a:t>
            </a:r>
            <a:r>
              <a:rPr lang="en-US" altLang="zh-CN" sz="2800" b="1" smtClean="0">
                <a:latin typeface="宋体" charset="-122"/>
              </a:rPr>
              <a:t>x</a:t>
            </a:r>
            <a:r>
              <a:rPr lang="en-US" altLang="zh-CN" sz="2800" b="1" baseline="-25000" smtClean="0">
                <a:latin typeface="宋体" charset="-122"/>
              </a:rPr>
              <a:t>j</a:t>
            </a:r>
            <a:r>
              <a:rPr lang="zh-CN" altLang="en-US" sz="2800" b="1" smtClean="0">
                <a:latin typeface="宋体" charset="-122"/>
              </a:rPr>
              <a:t>对应</a:t>
            </a:r>
            <a:r>
              <a:rPr lang="en-US" altLang="zh-CN" sz="2800" b="1" smtClean="0">
                <a:latin typeface="宋体" charset="-122"/>
              </a:rPr>
              <a:t>d</a:t>
            </a:r>
            <a:r>
              <a:rPr lang="zh-CN" altLang="en-US" sz="2800" b="1" smtClean="0">
                <a:latin typeface="宋体" charset="-122"/>
              </a:rPr>
              <a:t>个描述属性</a:t>
            </a:r>
            <a:r>
              <a:rPr lang="en-US" altLang="zh-CN" sz="2800" b="1" smtClean="0">
                <a:latin typeface="宋体" charset="-122"/>
              </a:rPr>
              <a:t>A</a:t>
            </a:r>
            <a:r>
              <a:rPr lang="en-US" altLang="zh-CN" sz="2800" b="1" baseline="-25000" smtClean="0">
                <a:latin typeface="宋体" charset="-122"/>
              </a:rPr>
              <a:t>1</a:t>
            </a:r>
            <a:r>
              <a:rPr lang="en-US" altLang="zh-CN" sz="2800" b="1" smtClean="0">
                <a:latin typeface="宋体" charset="-122"/>
              </a:rPr>
              <a:t>,A</a:t>
            </a:r>
            <a:r>
              <a:rPr lang="en-US" altLang="zh-CN" sz="2800" b="1" baseline="-25000" smtClean="0">
                <a:latin typeface="宋体" charset="-122"/>
              </a:rPr>
              <a:t>2</a:t>
            </a:r>
            <a:r>
              <a:rPr lang="en-US" altLang="zh-CN" sz="2800" b="1" smtClean="0">
                <a:latin typeface="宋体" charset="-122"/>
              </a:rPr>
              <a:t>,…A</a:t>
            </a:r>
            <a:r>
              <a:rPr lang="en-US" altLang="zh-CN" sz="2800" b="1" baseline="-25000" smtClean="0">
                <a:latin typeface="宋体" charset="-122"/>
              </a:rPr>
              <a:t>d</a:t>
            </a:r>
            <a:r>
              <a:rPr lang="zh-CN" altLang="en-US" sz="2800" b="1" smtClean="0">
                <a:latin typeface="宋体" charset="-122"/>
              </a:rPr>
              <a:t>的具体取值。样本</a:t>
            </a:r>
            <a:r>
              <a:rPr lang="en-US" altLang="zh-CN" sz="2800" b="1" smtClean="0">
                <a:latin typeface="宋体" charset="-122"/>
              </a:rPr>
              <a:t>xi</a:t>
            </a:r>
            <a:r>
              <a:rPr lang="zh-CN" altLang="en-US" sz="2800" b="1" smtClean="0">
                <a:latin typeface="宋体" charset="-122"/>
              </a:rPr>
              <a:t>和</a:t>
            </a:r>
            <a:r>
              <a:rPr lang="en-US" altLang="zh-CN" sz="2800" b="1" smtClean="0">
                <a:latin typeface="宋体" charset="-122"/>
              </a:rPr>
              <a:t>xj</a:t>
            </a:r>
            <a:r>
              <a:rPr lang="zh-CN" altLang="en-US" sz="2800" b="1" smtClean="0">
                <a:latin typeface="宋体" charset="-122"/>
              </a:rPr>
              <a:t>之间的相似度通常用它们之间的距离</a:t>
            </a:r>
            <a:r>
              <a:rPr lang="en-US" altLang="zh-CN" sz="2800" b="1" smtClean="0">
                <a:latin typeface="宋体" charset="-122"/>
              </a:rPr>
              <a:t>d(x</a:t>
            </a:r>
            <a:r>
              <a:rPr lang="en-US" altLang="zh-CN" sz="2800" b="1" baseline="-25000" smtClean="0">
                <a:latin typeface="宋体" charset="-122"/>
              </a:rPr>
              <a:t>i</a:t>
            </a:r>
            <a:r>
              <a:rPr lang="en-US" altLang="zh-CN" sz="2800" b="1" smtClean="0">
                <a:latin typeface="宋体" charset="-122"/>
              </a:rPr>
              <a:t>,x</a:t>
            </a:r>
            <a:r>
              <a:rPr lang="en-US" altLang="zh-CN" sz="2800" b="1" baseline="-25000" smtClean="0">
                <a:latin typeface="宋体" charset="-122"/>
              </a:rPr>
              <a:t>j</a:t>
            </a:r>
            <a:r>
              <a:rPr lang="en-US" altLang="zh-CN" sz="2800" b="1" smtClean="0">
                <a:latin typeface="宋体" charset="-122"/>
              </a:rPr>
              <a:t>)</a:t>
            </a:r>
            <a:r>
              <a:rPr lang="zh-CN" altLang="en-US" sz="2800" b="1" smtClean="0">
                <a:latin typeface="宋体" charset="-122"/>
              </a:rPr>
              <a:t>来表示，距离越小，样本</a:t>
            </a:r>
            <a:r>
              <a:rPr lang="en-US" altLang="zh-CN" sz="2800" b="1" smtClean="0">
                <a:latin typeface="宋体" charset="-122"/>
              </a:rPr>
              <a:t>x</a:t>
            </a:r>
            <a:r>
              <a:rPr lang="en-US" altLang="zh-CN" sz="2800" b="1" baseline="-25000" smtClean="0">
                <a:latin typeface="宋体" charset="-122"/>
              </a:rPr>
              <a:t>i</a:t>
            </a:r>
            <a:r>
              <a:rPr lang="zh-CN" altLang="en-US" sz="2800" b="1" smtClean="0">
                <a:latin typeface="宋体" charset="-122"/>
              </a:rPr>
              <a:t>和</a:t>
            </a:r>
            <a:r>
              <a:rPr lang="en-US" altLang="zh-CN" sz="2800" b="1" smtClean="0">
                <a:latin typeface="宋体" charset="-122"/>
              </a:rPr>
              <a:t>x</a:t>
            </a:r>
            <a:r>
              <a:rPr lang="en-US" altLang="zh-CN" sz="2800" b="1" baseline="-25000" smtClean="0">
                <a:latin typeface="宋体" charset="-122"/>
              </a:rPr>
              <a:t>j</a:t>
            </a:r>
            <a:r>
              <a:rPr lang="zh-CN" altLang="en-US" sz="2800" b="1" smtClean="0">
                <a:latin typeface="宋体" charset="-122"/>
              </a:rPr>
              <a:t>越相似，差异度越小；距离越大，样本</a:t>
            </a:r>
            <a:r>
              <a:rPr lang="en-US" altLang="zh-CN" sz="2800" b="1" smtClean="0">
                <a:latin typeface="宋体" charset="-122"/>
              </a:rPr>
              <a:t>x</a:t>
            </a:r>
            <a:r>
              <a:rPr lang="en-US" altLang="zh-CN" sz="2800" b="1" baseline="-25000" smtClean="0">
                <a:latin typeface="宋体" charset="-122"/>
              </a:rPr>
              <a:t>i</a:t>
            </a:r>
            <a:r>
              <a:rPr lang="zh-CN" altLang="en-US" sz="2800" b="1" smtClean="0">
                <a:latin typeface="宋体" charset="-122"/>
              </a:rPr>
              <a:t>和</a:t>
            </a:r>
            <a:r>
              <a:rPr lang="en-US" altLang="zh-CN" sz="2800" b="1" smtClean="0">
                <a:latin typeface="宋体" charset="-122"/>
              </a:rPr>
              <a:t>x</a:t>
            </a:r>
            <a:r>
              <a:rPr lang="en-US" altLang="zh-CN" sz="2800" b="1" baseline="-25000" smtClean="0">
                <a:latin typeface="宋体" charset="-122"/>
              </a:rPr>
              <a:t>j</a:t>
            </a:r>
            <a:r>
              <a:rPr lang="zh-CN" altLang="en-US" sz="2800" b="1" smtClean="0">
                <a:latin typeface="宋体" charset="-122"/>
              </a:rPr>
              <a:t>越不相似，差异度越大。</a:t>
            </a:r>
          </a:p>
          <a:p>
            <a:pPr>
              <a:buFont typeface="Wingdings" pitchFamily="2" charset="2"/>
              <a:buNone/>
            </a:pPr>
            <a:r>
              <a:rPr lang="zh-CN" altLang="en-US" sz="2800" b="1" smtClean="0">
                <a:latin typeface="宋体" charset="-122"/>
              </a:rPr>
              <a:t>      欧式距离公式如下：</a:t>
            </a:r>
          </a:p>
        </p:txBody>
      </p:sp>
      <p:sp>
        <p:nvSpPr>
          <p:cNvPr id="39941" name="Rectangle 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9938" name="Object 2"/>
          <p:cNvGraphicFramePr>
            <a:graphicFrameLocks noChangeAspect="1"/>
          </p:cNvGraphicFramePr>
          <p:nvPr/>
        </p:nvGraphicFramePr>
        <p:xfrm>
          <a:off x="2362200" y="5181600"/>
          <a:ext cx="3810000" cy="1219200"/>
        </p:xfrm>
        <a:graphic>
          <a:graphicData uri="http://schemas.openxmlformats.org/presentationml/2006/ole">
            <p:oleObj spid="_x0000_s39938" name="公式" r:id="rId3" imgW="1676400" imgH="482600" progId="Equation.3">
              <p:embed/>
            </p:oleObj>
          </a:graphicData>
        </a:graphic>
      </p:graphicFrame>
      <p:sp>
        <p:nvSpPr>
          <p:cNvPr id="39942"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9939" name="Object 3"/>
          <p:cNvGraphicFramePr>
            <a:graphicFrameLocks noChangeAspect="1"/>
          </p:cNvGraphicFramePr>
          <p:nvPr/>
        </p:nvGraphicFramePr>
        <p:xfrm>
          <a:off x="4495800" y="838200"/>
          <a:ext cx="3048000" cy="457200"/>
        </p:xfrm>
        <a:graphic>
          <a:graphicData uri="http://schemas.openxmlformats.org/presentationml/2006/ole">
            <p:oleObj spid="_x0000_s39939" name="公式" r:id="rId4" imgW="1625600" imgH="228600" progId="Equation.3">
              <p:embed/>
            </p:oleObj>
          </a:graphicData>
        </a:graphic>
      </p:graphicFrame>
      <p:pic>
        <p:nvPicPr>
          <p:cNvPr id="39943" name="Picture 39" descr="014n">
            <a:hlinkClick r:id="rId5" action="ppaction://hlinksldjump"/>
          </p:cNvPr>
          <p:cNvPicPr>
            <a:picLocks noChangeAspect="1" noChangeArrowheads="1" noCrop="1"/>
          </p:cNvPicPr>
          <p:nvPr/>
        </p:nvPicPr>
        <p:blipFill>
          <a:blip r:embed="rId6"/>
          <a:srcRect/>
          <a:stretch>
            <a:fillRect/>
          </a:stretch>
        </p:blipFill>
        <p:spPr bwMode="auto">
          <a:xfrm>
            <a:off x="7929563" y="5143500"/>
            <a:ext cx="942975" cy="103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设计模板">
  <a:themeElements>
    <a:clrScheme name="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CC"/>
      </a:hlink>
      <a:folHlink>
        <a:srgbClr val="99CC00"/>
      </a:folHlink>
    </a:clrScheme>
    <a:fontScheme name="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CC"/>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B7E8BD"/>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1790</TotalTime>
  <Words>3820</Words>
  <Application>Microsoft Office PowerPoint</Application>
  <PresentationFormat>全屏显示(4:3)</PresentationFormat>
  <Paragraphs>268</Paragraphs>
  <Slides>34</Slides>
  <Notes>8</Notes>
  <HiddenSlides>0</HiddenSlides>
  <MMClips>1</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38" baseType="lpstr">
      <vt:lpstr>设计模板</vt:lpstr>
      <vt:lpstr>Image</vt:lpstr>
      <vt:lpstr>公式</vt:lpstr>
      <vt:lpstr>Equation</vt:lpstr>
      <vt:lpstr>幻灯片 1</vt:lpstr>
      <vt:lpstr>主讲内容</vt:lpstr>
      <vt:lpstr>算法简介</vt:lpstr>
      <vt:lpstr>幻灯片 4</vt:lpstr>
      <vt:lpstr>幻灯片 5</vt:lpstr>
      <vt:lpstr>幻灯片 6</vt:lpstr>
      <vt:lpstr>K-means聚类算法</vt:lpstr>
      <vt:lpstr>幻灯片 8</vt:lpstr>
      <vt:lpstr>幻灯片 9</vt:lpstr>
      <vt:lpstr>幻灯片 10</vt:lpstr>
      <vt:lpstr>幻灯片 11</vt:lpstr>
      <vt:lpstr>幻灯片 12</vt:lpstr>
      <vt:lpstr>幻灯片 13</vt:lpstr>
      <vt:lpstr>幻灯片 14</vt:lpstr>
      <vt:lpstr>幻灯片 15</vt:lpstr>
      <vt:lpstr>幻灯片 16</vt:lpstr>
      <vt:lpstr>ISODATA算法</vt:lpstr>
      <vt:lpstr>幻灯片 18</vt:lpstr>
      <vt:lpstr>幻灯片 19</vt:lpstr>
      <vt:lpstr>初始中心的选取对算法的影响</vt:lpstr>
      <vt:lpstr>初始中心的选取对算法的影响</vt:lpstr>
      <vt:lpstr>初始中心的选取对算法的影响</vt:lpstr>
      <vt:lpstr>幻灯片 23</vt:lpstr>
      <vt:lpstr>幻灯片 24</vt:lpstr>
      <vt:lpstr>幻灯片 25</vt:lpstr>
      <vt:lpstr>K-means算法在图像分割上的简单应用</vt:lpstr>
      <vt:lpstr>在图像分割上的简单应用</vt:lpstr>
      <vt:lpstr>在图像分割上的简单应用</vt:lpstr>
      <vt:lpstr>幻灯片 29</vt:lpstr>
      <vt:lpstr>幻灯片 30</vt:lpstr>
      <vt:lpstr>Matlab程序实现</vt:lpstr>
      <vt:lpstr>幻灯片 32</vt:lpstr>
      <vt:lpstr>幻灯片 33</vt:lpstr>
      <vt:lpstr>幻灯片 34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jiangjiang</dc:creator>
  <cp:lastModifiedBy>Administrator</cp:lastModifiedBy>
  <cp:revision>152</cp:revision>
  <dcterms:created xsi:type="dcterms:W3CDTF">2009-05-08T15:32:15Z</dcterms:created>
  <dcterms:modified xsi:type="dcterms:W3CDTF">2011-04-14T06:54:06Z</dcterms:modified>
</cp:coreProperties>
</file>